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Lst>
  <p:sldSz cx="9144000" cy="5143500" type="screen16x9"/>
  <p:notesSz cx="6858000" cy="9144000"/>
  <p:embeddedFontLst>
    <p:embeddedFont>
      <p:font typeface="Nunito"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05B4A5-1087-4B92-8292-9D934CD779BF}">
  <a:tblStyle styleId="{0805B4A5-1087-4B92-8292-9D934CD779B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08" autoAdjust="0"/>
  </p:normalViewPr>
  <p:slideViewPr>
    <p:cSldViewPr snapToGrid="0">
      <p:cViewPr varScale="1">
        <p:scale>
          <a:sx n="73" d="100"/>
          <a:sy n="73" d="100"/>
        </p:scale>
        <p:origin x="1666"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owardsdatascience.com/evaluation-metrics-model-selection-in-linear-regression-73c7573208b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3409e782c_8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a3409e782c_8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3409e782c_1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a3409e782c_1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a30e679a46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a30e679a4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a30e679a46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a30e679a46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a3409e782c_1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a3409e782c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3409e782c_1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a3409e782c_1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14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3409e782c_1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3409e782c_1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140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3409e782c_1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a3409e782c_1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3409e782c_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a3409e782c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fr" b="1">
                <a:solidFill>
                  <a:schemeClr val="dk1"/>
                </a:solidFill>
              </a:rPr>
              <a:t>Features</a:t>
            </a:r>
            <a:r>
              <a:rPr lang="fr">
                <a:solidFill>
                  <a:schemeClr val="dk1"/>
                </a:solidFill>
              </a:rPr>
              <a:t> means what we know about an object. A feature is a characteristic of an object in form of a number, string, or other more complex form</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fr" b="1">
                <a:solidFill>
                  <a:schemeClr val="dk1"/>
                </a:solidFill>
              </a:rPr>
              <a:t>Target</a:t>
            </a:r>
            <a:r>
              <a:rPr lang="fr">
                <a:solidFill>
                  <a:schemeClr val="dk1"/>
                </a:solidFill>
              </a:rPr>
              <a:t> is what we want to predict. That means, in training, you talk about a labeled data set because you know the target.</a:t>
            </a:r>
            <a:endParaRPr>
              <a:solidFill>
                <a:schemeClr val="dk1"/>
              </a:solidFill>
            </a:endParaRPr>
          </a:p>
          <a:p>
            <a:pPr marL="0" lvl="0" indent="0" algn="l" rtl="0">
              <a:lnSpc>
                <a:spcPct val="115000"/>
              </a:lnSpc>
              <a:spcBef>
                <a:spcPts val="1400"/>
              </a:spcBef>
              <a:spcAft>
                <a:spcPts val="0"/>
              </a:spcAft>
              <a:buNone/>
            </a:pPr>
            <a:r>
              <a:rPr lang="fr" b="1">
                <a:solidFill>
                  <a:schemeClr val="dk1"/>
                </a:solidFill>
              </a:rPr>
              <a:t>Model</a:t>
            </a:r>
            <a:r>
              <a:rPr lang="fr">
                <a:solidFill>
                  <a:schemeClr val="dk1"/>
                </a:solidFill>
              </a:rPr>
              <a:t> is the output artefact of a </a:t>
            </a:r>
            <a:r>
              <a:rPr lang="fr" b="1" i="1">
                <a:solidFill>
                  <a:schemeClr val="dk1"/>
                </a:solidFill>
              </a:rPr>
              <a:t>training</a:t>
            </a:r>
            <a:r>
              <a:rPr lang="fr">
                <a:solidFill>
                  <a:schemeClr val="dk1"/>
                </a:solidFill>
              </a:rPr>
              <a:t> that contains all the patterns learned from the trained examples. This output can be used later to make a </a:t>
            </a:r>
            <a:r>
              <a:rPr lang="fr" b="1" i="1">
                <a:solidFill>
                  <a:schemeClr val="dk1"/>
                </a:solidFill>
              </a:rPr>
              <a:t>prediction</a:t>
            </a:r>
            <a:r>
              <a:rPr lang="fr">
                <a:solidFill>
                  <a:schemeClr val="dk1"/>
                </a:solidFill>
              </a:rPr>
              <a:t> (try to output the target variable) based on features of an unknown object and the model itself.</a:t>
            </a:r>
            <a:endParaRPr>
              <a:solidFill>
                <a:schemeClr val="dk1"/>
              </a:solidFill>
            </a:endParaRPr>
          </a:p>
          <a:p>
            <a:pPr marL="0" lvl="0" indent="0" algn="l" rtl="0">
              <a:lnSpc>
                <a:spcPct val="115000"/>
              </a:lnSpc>
              <a:spcBef>
                <a:spcPts val="1400"/>
              </a:spcBef>
              <a:spcAft>
                <a:spcPts val="140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a3409e782c_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a3409e782c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30e679a46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30e679a46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3409e782c_8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3409e782c_8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3409e782c_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3409e782c_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3409e782c_8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3409e782c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3409e782c_1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3409e782c_1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14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a362c72b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a362c72b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30e679a4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a30e679a4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a3409e782c_8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a3409e782c_8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30e679a46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30e679a46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a3409e782c_1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a3409e782c_1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140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3409e782c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3409e782c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Inspiration: </a:t>
            </a:r>
            <a:r>
              <a:rPr lang="fr" u="sng" dirty="0">
                <a:solidFill>
                  <a:schemeClr val="hlink"/>
                </a:solidFill>
                <a:hlinkClick r:id="rId3"/>
              </a:rPr>
              <a:t>https://towardsdatascience.com/evaluation-metrics-model-selection-in-linear-regression-73c7573208be</a:t>
            </a: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a3409e782c_8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a3409e782c_8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3409e782c_1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a3409e782c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a3d5e15b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a3d5e15b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646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a3409e782c_8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a3409e782c_8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a3409e782c_1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a3409e782c_1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a3409e782c_8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a3409e782c_8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a3409e782c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a3409e782c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3409e782c_8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a3409e782c_8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a3409e782c_8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a3409e782c_8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800800" y="1592100"/>
            <a:ext cx="7220100" cy="19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6000" b="1">
                <a:latin typeface="Times New Roman"/>
                <a:ea typeface="Times New Roman"/>
                <a:cs typeface="Times New Roman"/>
                <a:sym typeface="Times New Roman"/>
              </a:rPr>
              <a:t>Machine Learning :</a:t>
            </a:r>
            <a:endParaRPr sz="6000" b="1">
              <a:latin typeface="Times New Roman"/>
              <a:ea typeface="Times New Roman"/>
              <a:cs typeface="Times New Roman"/>
              <a:sym typeface="Times New Roman"/>
            </a:endParaRPr>
          </a:p>
          <a:p>
            <a:pPr marL="0" lvl="0" indent="0" algn="ctr" rtl="0">
              <a:spcBef>
                <a:spcPts val="0"/>
              </a:spcBef>
              <a:spcAft>
                <a:spcPts val="0"/>
              </a:spcAft>
              <a:buNone/>
            </a:pPr>
            <a:r>
              <a:rPr lang="fr" sz="6000" b="1">
                <a:latin typeface="Times New Roman"/>
                <a:ea typeface="Times New Roman"/>
                <a:cs typeface="Times New Roman"/>
                <a:sym typeface="Times New Roman"/>
              </a:rPr>
              <a:t>101</a:t>
            </a:r>
            <a:endParaRPr sz="6000" b="1">
              <a:latin typeface="Times New Roman"/>
              <a:ea typeface="Times New Roman"/>
              <a:cs typeface="Times New Roman"/>
              <a:sym typeface="Times New Roman"/>
            </a:endParaRPr>
          </a:p>
        </p:txBody>
      </p:sp>
      <p:sp>
        <p:nvSpPr>
          <p:cNvPr id="129" name="Google Shape;129;p13"/>
          <p:cNvSpPr txBox="1">
            <a:spLocks noGrp="1"/>
          </p:cNvSpPr>
          <p:nvPr>
            <p:ph type="subTitle" idx="1"/>
          </p:nvPr>
        </p:nvSpPr>
        <p:spPr>
          <a:xfrm>
            <a:off x="3027800" y="4598325"/>
            <a:ext cx="1221000" cy="345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fr" sz="1500"/>
              <a:t>07.12.2023</a:t>
            </a:r>
            <a:endParaRPr sz="15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p:nvPr/>
        </p:nvSpPr>
        <p:spPr>
          <a:xfrm>
            <a:off x="108600" y="232200"/>
            <a:ext cx="8987700" cy="4679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400"/>
              </a:spcBef>
              <a:spcAft>
                <a:spcPts val="0"/>
              </a:spcAft>
              <a:buNone/>
            </a:pPr>
            <a:r>
              <a:rPr lang="fr" b="1"/>
              <a:t>Exemple : Credit Approval System</a:t>
            </a:r>
            <a:endParaRPr b="1"/>
          </a:p>
          <a:p>
            <a:pPr marL="457200" lvl="0" indent="-317500" algn="l" rtl="0">
              <a:lnSpc>
                <a:spcPct val="150000"/>
              </a:lnSpc>
              <a:spcBef>
                <a:spcPts val="1400"/>
              </a:spcBef>
              <a:spcAft>
                <a:spcPts val="0"/>
              </a:spcAft>
              <a:buSzPts val="1400"/>
              <a:buChar char="●"/>
            </a:pPr>
            <a:r>
              <a:rPr lang="fr" b="1"/>
              <a:t>Machine Learning Approach: </a:t>
            </a:r>
            <a:r>
              <a:rPr lang="fr" b="1" i="1" u="sng"/>
              <a:t>(UNCERTAINTY)</a:t>
            </a:r>
            <a:endParaRPr b="1" i="1" u="sng"/>
          </a:p>
          <a:p>
            <a:pPr marL="914400" lvl="1" indent="-317500" algn="l" rtl="0">
              <a:lnSpc>
                <a:spcPct val="150000"/>
              </a:lnSpc>
              <a:spcBef>
                <a:spcPts val="0"/>
              </a:spcBef>
              <a:spcAft>
                <a:spcPts val="0"/>
              </a:spcAft>
              <a:buSzPts val="1400"/>
              <a:buChar char="○"/>
            </a:pPr>
            <a:r>
              <a:rPr lang="fr" i="1"/>
              <a:t>ML Model:</a:t>
            </a:r>
            <a:r>
              <a:rPr lang="fr"/>
              <a:t> Train a machine learning model using historical data on credit applicants, considering variables like income, credit score, and debt. The model learns to predict creditworthiness based on patterns in the data.</a:t>
            </a:r>
            <a:endParaRPr/>
          </a:p>
          <a:p>
            <a:pPr marL="914400" lvl="1" indent="-317500" algn="l" rtl="0">
              <a:lnSpc>
                <a:spcPct val="150000"/>
              </a:lnSpc>
              <a:spcBef>
                <a:spcPts val="0"/>
              </a:spcBef>
              <a:spcAft>
                <a:spcPts val="0"/>
              </a:spcAft>
              <a:buSzPts val="1400"/>
              <a:buChar char="○"/>
            </a:pPr>
            <a:r>
              <a:rPr lang="fr" i="1"/>
              <a:t>Adaptability:</a:t>
            </a:r>
            <a:r>
              <a:rPr lang="fr"/>
              <a:t> The model can adapt to changing economic conditions and learn from new data to refine its predictions.</a:t>
            </a:r>
            <a:endParaRPr/>
          </a:p>
          <a:p>
            <a:pPr marL="457200" lvl="0" indent="-317500" algn="l" rtl="0">
              <a:lnSpc>
                <a:spcPct val="150000"/>
              </a:lnSpc>
              <a:spcBef>
                <a:spcPts val="0"/>
              </a:spcBef>
              <a:spcAft>
                <a:spcPts val="0"/>
              </a:spcAft>
              <a:buSzPts val="1400"/>
              <a:buChar char="●"/>
            </a:pPr>
            <a:r>
              <a:rPr lang="fr" b="1"/>
              <a:t>Rule-Based System Approach:</a:t>
            </a:r>
            <a:r>
              <a:rPr lang="fr" b="1" i="1"/>
              <a:t> </a:t>
            </a:r>
            <a:r>
              <a:rPr lang="fr" b="1" i="1" u="sng"/>
              <a:t>(DETERMINISM)</a:t>
            </a:r>
            <a:endParaRPr b="1" i="1" u="sng"/>
          </a:p>
          <a:p>
            <a:pPr marL="914400" lvl="1" indent="-317500" algn="l" rtl="0">
              <a:lnSpc>
                <a:spcPct val="150000"/>
              </a:lnSpc>
              <a:spcBef>
                <a:spcPts val="0"/>
              </a:spcBef>
              <a:spcAft>
                <a:spcPts val="0"/>
              </a:spcAft>
              <a:buSzPts val="1400"/>
              <a:buChar char="○"/>
            </a:pPr>
            <a:r>
              <a:rPr lang="fr" i="1"/>
              <a:t>Rules:</a:t>
            </a:r>
            <a:r>
              <a:rPr lang="fr"/>
              <a:t> Define explicit rules for credit approval based on income thresholds, credit score ranges, and debt levels. If an applicant meets the predefined criteria, they are approved; otherwise, they are rejected.</a:t>
            </a:r>
            <a:endParaRPr/>
          </a:p>
          <a:p>
            <a:pPr marL="914400" lvl="1" indent="-317500" algn="l" rtl="0">
              <a:lnSpc>
                <a:spcPct val="150000"/>
              </a:lnSpc>
              <a:spcBef>
                <a:spcPts val="0"/>
              </a:spcBef>
              <a:spcAft>
                <a:spcPts val="0"/>
              </a:spcAft>
              <a:buSzPts val="1400"/>
              <a:buChar char="○"/>
            </a:pPr>
            <a:r>
              <a:rPr lang="fr" i="1"/>
              <a:t>Adaptability:</a:t>
            </a:r>
            <a:r>
              <a:rPr lang="fr"/>
              <a:t> If there are changes in lending regulations or if new factors become relevant (not covered by existing rules), the rules need manual modification.</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Machine Learning Typology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4"/>
          <p:cNvPicPr preferRelativeResize="0"/>
          <p:nvPr/>
        </p:nvPicPr>
        <p:blipFill>
          <a:blip r:embed="rId3">
            <a:alphaModFix/>
          </a:blip>
          <a:stretch>
            <a:fillRect/>
          </a:stretch>
        </p:blipFill>
        <p:spPr>
          <a:xfrm>
            <a:off x="204450" y="292350"/>
            <a:ext cx="8540575" cy="45572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5"/>
          <p:cNvPicPr preferRelativeResize="0"/>
          <p:nvPr/>
        </p:nvPicPr>
        <p:blipFill>
          <a:blip r:embed="rId3">
            <a:alphaModFix/>
          </a:blip>
          <a:stretch>
            <a:fillRect/>
          </a:stretch>
        </p:blipFill>
        <p:spPr>
          <a:xfrm>
            <a:off x="300300" y="334375"/>
            <a:ext cx="8359523" cy="447262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Supervised Learning Framework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p:nvPr/>
        </p:nvSpPr>
        <p:spPr>
          <a:xfrm>
            <a:off x="987972" y="746184"/>
            <a:ext cx="8471337" cy="425674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400"/>
              </a:spcBef>
              <a:spcAft>
                <a:spcPts val="0"/>
              </a:spcAft>
              <a:buSzPts val="1400"/>
              <a:buAutoNum type="arabicPeriod"/>
            </a:pPr>
            <a:r>
              <a:rPr lang="fr" b="1" dirty="0"/>
              <a:t>Model Selection:</a:t>
            </a:r>
            <a:endParaRPr b="1" dirty="0"/>
          </a:p>
          <a:p>
            <a:pPr marL="914400" lvl="1" indent="-317500" algn="l" rtl="0">
              <a:lnSpc>
                <a:spcPct val="115000"/>
              </a:lnSpc>
              <a:spcBef>
                <a:spcPts val="0"/>
              </a:spcBef>
              <a:spcAft>
                <a:spcPts val="0"/>
              </a:spcAft>
              <a:buSzPts val="1400"/>
              <a:buChar char="○"/>
            </a:pPr>
            <a:r>
              <a:rPr lang="fr" dirty="0"/>
              <a:t>Choose a suitable machine learning algorithm based on the problem type (classification, regression, clustering, etc.).</a:t>
            </a:r>
            <a:endParaRPr dirty="0"/>
          </a:p>
          <a:p>
            <a:pPr marL="914400" lvl="1" indent="-317500" algn="l" rtl="0">
              <a:lnSpc>
                <a:spcPct val="115000"/>
              </a:lnSpc>
              <a:spcBef>
                <a:spcPts val="0"/>
              </a:spcBef>
              <a:spcAft>
                <a:spcPts val="0"/>
              </a:spcAft>
              <a:buSzPts val="1400"/>
              <a:buChar char="○"/>
            </a:pPr>
            <a:r>
              <a:rPr lang="fr" dirty="0"/>
              <a:t>Consider trying multiple algorithms to find the best fit.</a:t>
            </a:r>
            <a:endParaRPr dirty="0"/>
          </a:p>
          <a:p>
            <a:pPr marL="457200" lvl="0" indent="-317500" algn="l" rtl="0">
              <a:lnSpc>
                <a:spcPct val="115000"/>
              </a:lnSpc>
              <a:spcBef>
                <a:spcPts val="0"/>
              </a:spcBef>
              <a:spcAft>
                <a:spcPts val="0"/>
              </a:spcAft>
              <a:buSzPts val="1400"/>
              <a:buAutoNum type="arabicPeriod"/>
            </a:pPr>
            <a:r>
              <a:rPr lang="fr" b="1" dirty="0"/>
              <a:t>Model Training:</a:t>
            </a:r>
            <a:endParaRPr b="1" dirty="0"/>
          </a:p>
          <a:p>
            <a:pPr marL="914400" lvl="1" indent="-317500" algn="l" rtl="0">
              <a:lnSpc>
                <a:spcPct val="115000"/>
              </a:lnSpc>
              <a:spcBef>
                <a:spcPts val="0"/>
              </a:spcBef>
              <a:spcAft>
                <a:spcPts val="0"/>
              </a:spcAft>
              <a:buSzPts val="1400"/>
              <a:buChar char="○"/>
            </a:pPr>
            <a:r>
              <a:rPr lang="fr" dirty="0"/>
              <a:t>Train the selected model on the training data.</a:t>
            </a:r>
            <a:endParaRPr dirty="0"/>
          </a:p>
          <a:p>
            <a:pPr marL="914400" lvl="1" indent="-317500" algn="l" rtl="0">
              <a:lnSpc>
                <a:spcPct val="115000"/>
              </a:lnSpc>
              <a:spcBef>
                <a:spcPts val="0"/>
              </a:spcBef>
              <a:spcAft>
                <a:spcPts val="0"/>
              </a:spcAft>
              <a:buSzPts val="1400"/>
              <a:buChar char="○"/>
            </a:pPr>
            <a:r>
              <a:rPr lang="fr" dirty="0"/>
              <a:t>Optimize model parameters through techniques like cross-validation.</a:t>
            </a:r>
            <a:endParaRPr dirty="0"/>
          </a:p>
          <a:p>
            <a:pPr marL="457200" lvl="0" indent="-317500" algn="l" rtl="0">
              <a:lnSpc>
                <a:spcPct val="115000"/>
              </a:lnSpc>
              <a:spcBef>
                <a:spcPts val="0"/>
              </a:spcBef>
              <a:spcAft>
                <a:spcPts val="0"/>
              </a:spcAft>
              <a:buSzPts val="1400"/>
              <a:buAutoNum type="arabicPeriod"/>
            </a:pPr>
            <a:r>
              <a:rPr lang="fr" b="1" dirty="0"/>
              <a:t>Model Evaluation:</a:t>
            </a:r>
            <a:endParaRPr b="1" dirty="0"/>
          </a:p>
          <a:p>
            <a:pPr marL="914400" lvl="1" indent="-317500" algn="l" rtl="0">
              <a:lnSpc>
                <a:spcPct val="115000"/>
              </a:lnSpc>
              <a:spcBef>
                <a:spcPts val="0"/>
              </a:spcBef>
              <a:spcAft>
                <a:spcPts val="0"/>
              </a:spcAft>
              <a:buSzPts val="1400"/>
              <a:buChar char="○"/>
            </a:pPr>
            <a:r>
              <a:rPr lang="fr" dirty="0"/>
              <a:t>Assess the model's performance on a separate validation set.</a:t>
            </a:r>
            <a:endParaRPr dirty="0"/>
          </a:p>
          <a:p>
            <a:pPr marL="914400" lvl="1" indent="-317500" algn="l" rtl="0">
              <a:lnSpc>
                <a:spcPct val="115000"/>
              </a:lnSpc>
              <a:spcBef>
                <a:spcPts val="0"/>
              </a:spcBef>
              <a:spcAft>
                <a:spcPts val="0"/>
              </a:spcAft>
              <a:buSzPts val="1400"/>
              <a:buChar char="○"/>
            </a:pPr>
            <a:r>
              <a:rPr lang="fr" dirty="0"/>
              <a:t>Use appropriate metrics to evaluate performance (accuracy, precision, recall, etc.).</a:t>
            </a:r>
            <a:endParaRPr dirty="0"/>
          </a:p>
          <a:p>
            <a:pPr marL="457200" lvl="0" indent="-317500" algn="l" rtl="0">
              <a:lnSpc>
                <a:spcPct val="115000"/>
              </a:lnSpc>
              <a:spcBef>
                <a:spcPts val="0"/>
              </a:spcBef>
              <a:spcAft>
                <a:spcPts val="0"/>
              </a:spcAft>
              <a:buSzPts val="1400"/>
              <a:buAutoNum type="arabicPeriod"/>
            </a:pPr>
            <a:r>
              <a:rPr lang="fr" b="1" dirty="0"/>
              <a:t>Model Tuning:</a:t>
            </a:r>
            <a:endParaRPr b="1" dirty="0"/>
          </a:p>
          <a:p>
            <a:pPr marL="914400" lvl="1" indent="-317500" algn="l" rtl="0">
              <a:lnSpc>
                <a:spcPct val="115000"/>
              </a:lnSpc>
              <a:spcBef>
                <a:spcPts val="0"/>
              </a:spcBef>
              <a:spcAft>
                <a:spcPts val="0"/>
              </a:spcAft>
              <a:buSzPts val="1400"/>
              <a:buChar char="○"/>
            </a:pPr>
            <a:r>
              <a:rPr lang="fr" dirty="0"/>
              <a:t>Fine-tune the model based on validation results.</a:t>
            </a:r>
            <a:endParaRPr dirty="0"/>
          </a:p>
          <a:p>
            <a:pPr marL="914400" lvl="1" indent="-317500" algn="l" rtl="0">
              <a:lnSpc>
                <a:spcPct val="115000"/>
              </a:lnSpc>
              <a:spcBef>
                <a:spcPts val="0"/>
              </a:spcBef>
              <a:spcAft>
                <a:spcPts val="0"/>
              </a:spcAft>
              <a:buSzPts val="1400"/>
              <a:buChar char="○"/>
            </a:pPr>
            <a:r>
              <a:rPr lang="fr" dirty="0"/>
              <a:t>Adjust hyperparameters to improve performance.</a:t>
            </a:r>
            <a:endParaRPr dirty="0"/>
          </a:p>
          <a:p>
            <a:pPr marL="457200" lvl="0" indent="-317500" algn="l" rtl="0">
              <a:lnSpc>
                <a:spcPct val="115000"/>
              </a:lnSpc>
              <a:spcBef>
                <a:spcPts val="0"/>
              </a:spcBef>
              <a:spcAft>
                <a:spcPts val="0"/>
              </a:spcAft>
              <a:buSzPts val="1400"/>
              <a:buAutoNum type="arabicPeriod"/>
            </a:pPr>
            <a:r>
              <a:rPr lang="fr" b="1" dirty="0"/>
              <a:t>Model Testing:</a:t>
            </a:r>
            <a:endParaRPr b="1" dirty="0"/>
          </a:p>
          <a:p>
            <a:pPr marL="914400" lvl="1" indent="-317500" algn="l" rtl="0">
              <a:lnSpc>
                <a:spcPct val="115000"/>
              </a:lnSpc>
              <a:spcBef>
                <a:spcPts val="0"/>
              </a:spcBef>
              <a:spcAft>
                <a:spcPts val="0"/>
              </a:spcAft>
              <a:buSzPts val="1400"/>
              <a:buChar char="○"/>
            </a:pPr>
            <a:r>
              <a:rPr lang="fr" dirty="0"/>
              <a:t>Assess the final model on a separate test set to simulate real-world performance.</a:t>
            </a:r>
            <a:endParaRPr dirty="0"/>
          </a:p>
          <a:p>
            <a:pPr marL="914400" lvl="1" indent="-317500" algn="l" rtl="0">
              <a:lnSpc>
                <a:spcPct val="115000"/>
              </a:lnSpc>
              <a:spcBef>
                <a:spcPts val="0"/>
              </a:spcBef>
              <a:spcAft>
                <a:spcPts val="0"/>
              </a:spcAft>
              <a:buSzPts val="1400"/>
              <a:buChar char="○"/>
            </a:pPr>
            <a:r>
              <a:rPr lang="fr" dirty="0"/>
              <a:t>Ensure the model generalizes well to new, unseen data.</a:t>
            </a:r>
            <a:endParaRPr dirty="0"/>
          </a:p>
          <a:p>
            <a:pPr marL="0" lvl="0" indent="0" algn="l" rtl="0">
              <a:spcBef>
                <a:spcPts val="1400"/>
              </a:spcBef>
              <a:spcAft>
                <a:spcPts val="0"/>
              </a:spcAft>
              <a:buNone/>
            </a:pPr>
            <a:endParaRPr sz="11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Model selection :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9"/>
          <p:cNvPicPr preferRelativeResize="0"/>
          <p:nvPr/>
        </p:nvPicPr>
        <p:blipFill>
          <a:blip r:embed="rId3">
            <a:alphaModFix/>
          </a:blip>
          <a:stretch>
            <a:fillRect/>
          </a:stretch>
        </p:blipFill>
        <p:spPr>
          <a:xfrm>
            <a:off x="319563" y="370124"/>
            <a:ext cx="8504876" cy="448564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Model training </a:t>
            </a:r>
            <a:endParaRPr sz="5100" b="1">
              <a:solidFill>
                <a:schemeClr val="dk2"/>
              </a:solidFill>
              <a:latin typeface="Nunito"/>
              <a:ea typeface="Nunito"/>
              <a:cs typeface="Nunito"/>
              <a:sym typeface="Nunito"/>
            </a:endParaRPr>
          </a:p>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&amp; </a:t>
            </a:r>
            <a:endParaRPr sz="5100" b="1">
              <a:solidFill>
                <a:schemeClr val="dk2"/>
              </a:solidFill>
              <a:latin typeface="Nunito"/>
              <a:ea typeface="Nunito"/>
              <a:cs typeface="Nunito"/>
              <a:sym typeface="Nunito"/>
            </a:endParaRPr>
          </a:p>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Prediction</a:t>
            </a:r>
            <a:r>
              <a:rPr lang="fr" sz="5000" b="1">
                <a:solidFill>
                  <a:schemeClr val="dk2"/>
                </a:solidFill>
                <a:latin typeface="Nunito"/>
                <a:ea typeface="Nunito"/>
                <a:cs typeface="Nunito"/>
                <a:sym typeface="Nunito"/>
              </a:rPr>
              <a:t>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l="10609" t="36211" r="11781" b="15877"/>
          <a:stretch/>
        </p:blipFill>
        <p:spPr>
          <a:xfrm>
            <a:off x="460050" y="1484475"/>
            <a:ext cx="8125227" cy="2694226"/>
          </a:xfrm>
          <a:prstGeom prst="rect">
            <a:avLst/>
          </a:prstGeom>
          <a:noFill/>
          <a:ln>
            <a:noFill/>
          </a:ln>
        </p:spPr>
      </p:pic>
      <p:sp>
        <p:nvSpPr>
          <p:cNvPr id="223" name="Google Shape;223;p31"/>
          <p:cNvSpPr txBox="1"/>
          <p:nvPr/>
        </p:nvSpPr>
        <p:spPr>
          <a:xfrm>
            <a:off x="417425" y="398275"/>
            <a:ext cx="3493200" cy="8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200">
                <a:solidFill>
                  <a:schemeClr val="dk2"/>
                </a:solidFill>
                <a:latin typeface="Calibri"/>
                <a:ea typeface="Calibri"/>
                <a:cs typeface="Calibri"/>
                <a:sym typeface="Calibri"/>
              </a:rPr>
              <a:t>Model Training :</a:t>
            </a:r>
            <a:endParaRPr sz="32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p:nvPr/>
        </p:nvSpPr>
        <p:spPr>
          <a:xfrm>
            <a:off x="2889425" y="79700"/>
            <a:ext cx="534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200" b="1">
                <a:solidFill>
                  <a:schemeClr val="dk2"/>
                </a:solidFill>
                <a:latin typeface="Nunito"/>
                <a:ea typeface="Nunito"/>
                <a:cs typeface="Nunito"/>
                <a:sym typeface="Nunito"/>
              </a:rPr>
              <a:t>Refresher : Data Types</a:t>
            </a:r>
            <a:endParaRPr sz="3200" b="1">
              <a:solidFill>
                <a:schemeClr val="dk2"/>
              </a:solidFill>
              <a:latin typeface="Nunito"/>
              <a:ea typeface="Nunito"/>
              <a:cs typeface="Nunito"/>
              <a:sym typeface="Nunito"/>
            </a:endParaRPr>
          </a:p>
        </p:txBody>
      </p:sp>
      <p:pic>
        <p:nvPicPr>
          <p:cNvPr id="135" name="Google Shape;135;p14"/>
          <p:cNvPicPr preferRelativeResize="0"/>
          <p:nvPr/>
        </p:nvPicPr>
        <p:blipFill rotWithShape="1">
          <a:blip r:embed="rId3">
            <a:alphaModFix/>
          </a:blip>
          <a:srcRect t="11149" r="2008" b="22839"/>
          <a:stretch/>
        </p:blipFill>
        <p:spPr>
          <a:xfrm>
            <a:off x="0" y="1037200"/>
            <a:ext cx="6720526" cy="3333174"/>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p:nvPr/>
        </p:nvSpPr>
        <p:spPr>
          <a:xfrm>
            <a:off x="374850" y="462175"/>
            <a:ext cx="4089300" cy="8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200">
                <a:solidFill>
                  <a:schemeClr val="dk2"/>
                </a:solidFill>
                <a:latin typeface="Calibri"/>
                <a:ea typeface="Calibri"/>
                <a:cs typeface="Calibri"/>
                <a:sym typeface="Calibri"/>
              </a:rPr>
              <a:t>Predictions :</a:t>
            </a:r>
            <a:endParaRPr sz="32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pic>
        <p:nvPicPr>
          <p:cNvPr id="229" name="Google Shape;229;p32"/>
          <p:cNvPicPr preferRelativeResize="0"/>
          <p:nvPr/>
        </p:nvPicPr>
        <p:blipFill rotWithShape="1">
          <a:blip r:embed="rId3">
            <a:alphaModFix/>
          </a:blip>
          <a:srcRect l="13173" t="39532" r="11976" b="26950"/>
          <a:stretch/>
        </p:blipFill>
        <p:spPr>
          <a:xfrm>
            <a:off x="546650" y="1782675"/>
            <a:ext cx="8050701" cy="214045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rotWithShape="1">
          <a:blip r:embed="rId3">
            <a:alphaModFix/>
          </a:blip>
          <a:srcRect l="9981" t="17012" r="7727" b="2968"/>
          <a:stretch/>
        </p:blipFill>
        <p:spPr>
          <a:xfrm>
            <a:off x="492000" y="653875"/>
            <a:ext cx="7912250" cy="398274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4"/>
          <p:cNvPicPr preferRelativeResize="0"/>
          <p:nvPr/>
        </p:nvPicPr>
        <p:blipFill rotWithShape="1">
          <a:blip r:embed="rId3">
            <a:alphaModFix/>
          </a:blip>
          <a:srcRect l="9138" t="12975" r="12552" b="-1785"/>
          <a:stretch/>
        </p:blipFill>
        <p:spPr>
          <a:xfrm>
            <a:off x="609125" y="664500"/>
            <a:ext cx="7773827" cy="401470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Model : Regression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p:nvPr/>
        </p:nvSpPr>
        <p:spPr>
          <a:xfrm>
            <a:off x="282850" y="1185625"/>
            <a:ext cx="8679000" cy="34194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fr" sz="1800"/>
              <a:t>Regression is a statistical technique used in machine learning and statistics to model the relationship between a </a:t>
            </a:r>
            <a:r>
              <a:rPr lang="fr" sz="1800" i="1" u="sng"/>
              <a:t>dependent variable</a:t>
            </a:r>
            <a:r>
              <a:rPr lang="fr" sz="1800"/>
              <a:t> and </a:t>
            </a:r>
            <a:r>
              <a:rPr lang="fr" sz="1800" i="1"/>
              <a:t>one or more</a:t>
            </a:r>
            <a:r>
              <a:rPr lang="fr" sz="1800"/>
              <a:t> </a:t>
            </a:r>
            <a:r>
              <a:rPr lang="fr" sz="1800" i="1" u="sng"/>
              <a:t>independent variables</a:t>
            </a:r>
            <a:r>
              <a:rPr lang="fr" sz="1800"/>
              <a:t>. The goal of regression analysis is to understand the nature of the </a:t>
            </a:r>
            <a:r>
              <a:rPr lang="fr" sz="1800" b="1" i="1"/>
              <a:t>relationship</a:t>
            </a:r>
            <a:r>
              <a:rPr lang="fr" sz="1800"/>
              <a:t> between the variables, make predictions, and infer the impact of changes in the independent variables on the dependent variable.</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fr" sz="1800" b="1"/>
              <a:t>Geometric POV :</a:t>
            </a:r>
            <a:endParaRPr sz="1800" b="1"/>
          </a:p>
          <a:p>
            <a:pPr marL="0" lvl="0" indent="0" algn="l" rtl="0">
              <a:lnSpc>
                <a:spcPct val="115000"/>
              </a:lnSpc>
              <a:spcBef>
                <a:spcPts val="0"/>
              </a:spcBef>
              <a:spcAft>
                <a:spcPts val="0"/>
              </a:spcAft>
              <a:buNone/>
            </a:pPr>
            <a:r>
              <a:rPr lang="fr" sz="1800"/>
              <a:t>The process of regression involves finding the best-fitting line (or curve) that minimizes the difference between the predicted values and the actual values. This is often done using optimization techniques</a:t>
            </a:r>
            <a:endParaRPr sz="1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p:nvPr/>
        </p:nvSpPr>
        <p:spPr>
          <a:xfrm>
            <a:off x="2156850" y="103425"/>
            <a:ext cx="483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2"/>
                </a:solidFill>
                <a:latin typeface="Nunito"/>
                <a:ea typeface="Nunito"/>
                <a:cs typeface="Nunito"/>
                <a:sym typeface="Nunito"/>
              </a:rPr>
              <a:t>Linear Regression Model</a:t>
            </a:r>
            <a:endParaRPr sz="3000" b="1">
              <a:solidFill>
                <a:schemeClr val="dk2"/>
              </a:solidFill>
              <a:latin typeface="Nunito"/>
              <a:ea typeface="Nunito"/>
              <a:cs typeface="Nunito"/>
              <a:sym typeface="Nunito"/>
            </a:endParaRPr>
          </a:p>
        </p:txBody>
      </p:sp>
      <p:pic>
        <p:nvPicPr>
          <p:cNvPr id="255" name="Google Shape;255;p37"/>
          <p:cNvPicPr preferRelativeResize="0"/>
          <p:nvPr/>
        </p:nvPicPr>
        <p:blipFill rotWithShape="1">
          <a:blip r:embed="rId3">
            <a:alphaModFix/>
          </a:blip>
          <a:srcRect t="24786" b="11886"/>
          <a:stretch/>
        </p:blipFill>
        <p:spPr>
          <a:xfrm>
            <a:off x="663800" y="1367350"/>
            <a:ext cx="7816399" cy="3098874"/>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p:nvPr/>
        </p:nvSpPr>
        <p:spPr>
          <a:xfrm>
            <a:off x="299700" y="1239525"/>
            <a:ext cx="8544600" cy="321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000" b="1">
                <a:solidFill>
                  <a:schemeClr val="dk2"/>
                </a:solidFill>
                <a:latin typeface="Nunito"/>
                <a:ea typeface="Nunito"/>
                <a:cs typeface="Nunito"/>
                <a:sym typeface="Nunito"/>
              </a:rPr>
              <a:t>Project: </a:t>
            </a:r>
            <a:endParaRPr sz="5000" b="1">
              <a:solidFill>
                <a:schemeClr val="dk2"/>
              </a:solidFill>
              <a:latin typeface="Nunito"/>
              <a:ea typeface="Nunito"/>
              <a:cs typeface="Nunito"/>
              <a:sym typeface="Nunito"/>
            </a:endParaRPr>
          </a:p>
          <a:p>
            <a:pPr marL="0" lvl="0" indent="0" algn="l" rtl="0">
              <a:lnSpc>
                <a:spcPct val="115000"/>
              </a:lnSpc>
              <a:spcBef>
                <a:spcPts val="0"/>
              </a:spcBef>
              <a:spcAft>
                <a:spcPts val="0"/>
              </a:spcAft>
              <a:buNone/>
            </a:pPr>
            <a:r>
              <a:rPr lang="fr" sz="4700" b="1">
                <a:solidFill>
                  <a:schemeClr val="dk2"/>
                </a:solidFill>
                <a:latin typeface="Nunito"/>
                <a:ea typeface="Nunito"/>
                <a:cs typeface="Nunito"/>
                <a:sym typeface="Nunito"/>
              </a:rPr>
              <a:t>House Price Detection in California</a:t>
            </a:r>
            <a:endParaRPr sz="47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9"/>
          <p:cNvPicPr preferRelativeResize="0"/>
          <p:nvPr/>
        </p:nvPicPr>
        <p:blipFill>
          <a:blip r:embed="rId3">
            <a:alphaModFix/>
          </a:blip>
          <a:stretch>
            <a:fillRect/>
          </a:stretch>
        </p:blipFill>
        <p:spPr>
          <a:xfrm>
            <a:off x="0" y="-52225"/>
            <a:ext cx="9144000" cy="514350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Model Evaluation :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760676" y="790100"/>
            <a:ext cx="7622651" cy="4272850"/>
          </a:xfrm>
          <a:prstGeom prst="rect">
            <a:avLst/>
          </a:prstGeom>
          <a:noFill/>
          <a:ln>
            <a:noFill/>
          </a:ln>
        </p:spPr>
      </p:pic>
      <p:sp>
        <p:nvSpPr>
          <p:cNvPr id="276" name="Google Shape;276;p41"/>
          <p:cNvSpPr txBox="1"/>
          <p:nvPr/>
        </p:nvSpPr>
        <p:spPr>
          <a:xfrm>
            <a:off x="237825" y="143600"/>
            <a:ext cx="4334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a:solidFill>
                  <a:schemeClr val="dk2"/>
                </a:solidFill>
                <a:latin typeface="Nunito"/>
                <a:ea typeface="Nunito"/>
                <a:cs typeface="Nunito"/>
                <a:sym typeface="Nunito"/>
              </a:rPr>
              <a:t>Evaluation Metrics</a:t>
            </a:r>
            <a:endParaRPr sz="3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5"/>
          <p:cNvPicPr preferRelativeResize="0"/>
          <p:nvPr/>
        </p:nvPicPr>
        <p:blipFill rotWithShape="1">
          <a:blip r:embed="rId3">
            <a:alphaModFix/>
          </a:blip>
          <a:srcRect l="11722" r="9281" b="2714"/>
          <a:stretch/>
        </p:blipFill>
        <p:spPr>
          <a:xfrm>
            <a:off x="2270400" y="206600"/>
            <a:ext cx="5452324" cy="4730301"/>
          </a:xfrm>
          <a:prstGeom prst="rect">
            <a:avLst/>
          </a:prstGeom>
          <a:noFill/>
          <a:ln>
            <a:noFill/>
          </a:ln>
        </p:spPr>
      </p:pic>
      <p:sp>
        <p:nvSpPr>
          <p:cNvPr id="141" name="Google Shape;141;p15"/>
          <p:cNvSpPr txBox="1"/>
          <p:nvPr/>
        </p:nvSpPr>
        <p:spPr>
          <a:xfrm>
            <a:off x="0" y="1001000"/>
            <a:ext cx="2353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200" b="1">
                <a:solidFill>
                  <a:schemeClr val="dk2"/>
                </a:solidFill>
                <a:latin typeface="Nunito"/>
                <a:ea typeface="Nunito"/>
                <a:cs typeface="Nunito"/>
                <a:sym typeface="Nunito"/>
              </a:rPr>
              <a:t>Refresher : CRISP DM</a:t>
            </a:r>
            <a:endParaRPr sz="32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p:nvPr/>
        </p:nvSpPr>
        <p:spPr>
          <a:xfrm>
            <a:off x="0" y="493653"/>
            <a:ext cx="8923283" cy="4775971"/>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1400"/>
              </a:spcBef>
              <a:spcAft>
                <a:spcPts val="0"/>
              </a:spcAft>
              <a:buSzPts val="1400"/>
              <a:buAutoNum type="arabicPeriod"/>
            </a:pPr>
            <a:r>
              <a:rPr lang="fr" b="1" dirty="0"/>
              <a:t>Mean Absolute Error (MAE):</a:t>
            </a:r>
            <a:endParaRPr b="1" dirty="0"/>
          </a:p>
          <a:p>
            <a:pPr marL="914400" lvl="1" indent="-317500" algn="l" rtl="0">
              <a:lnSpc>
                <a:spcPct val="150000"/>
              </a:lnSpc>
              <a:spcBef>
                <a:spcPts val="0"/>
              </a:spcBef>
              <a:spcAft>
                <a:spcPts val="0"/>
              </a:spcAft>
              <a:buSzPts val="1400"/>
              <a:buChar char="○"/>
            </a:pPr>
            <a:r>
              <a:rPr lang="fr" b="1" dirty="0"/>
              <a:t>Interpretation:</a:t>
            </a:r>
            <a:r>
              <a:rPr lang="fr" dirty="0"/>
              <a:t> MAE represents the average of the absolute differences between predicted and actual values. It provides a direct measure of the average magnitude of errors, regardless of their direction (overestimation or underestimation).</a:t>
            </a:r>
            <a:endParaRPr dirty="0"/>
          </a:p>
          <a:p>
            <a:pPr marL="914400" lvl="1" indent="-317500" algn="l" rtl="0">
              <a:lnSpc>
                <a:spcPct val="150000"/>
              </a:lnSpc>
              <a:spcBef>
                <a:spcPts val="0"/>
              </a:spcBef>
              <a:spcAft>
                <a:spcPts val="0"/>
              </a:spcAft>
              <a:buSzPts val="1400"/>
              <a:buChar char="○"/>
            </a:pPr>
            <a:r>
              <a:rPr lang="fr" b="1" dirty="0"/>
              <a:t>Sensitivity:</a:t>
            </a:r>
            <a:r>
              <a:rPr lang="fr" dirty="0"/>
              <a:t> MAE is less sensitive to outliers compared to MSE and RMSE because errors are summed without squaring.</a:t>
            </a:r>
            <a:endParaRPr dirty="0"/>
          </a:p>
          <a:p>
            <a:pPr marL="914400" lvl="0" indent="0" algn="l" rtl="0">
              <a:lnSpc>
                <a:spcPct val="150000"/>
              </a:lnSpc>
              <a:spcBef>
                <a:spcPts val="1400"/>
              </a:spcBef>
              <a:spcAft>
                <a:spcPts val="0"/>
              </a:spcAft>
              <a:buNone/>
            </a:pPr>
            <a:endParaRPr dirty="0"/>
          </a:p>
          <a:p>
            <a:pPr marL="457200" lvl="0" indent="-317500" algn="l" rtl="0">
              <a:lnSpc>
                <a:spcPct val="150000"/>
              </a:lnSpc>
              <a:spcBef>
                <a:spcPts val="1400"/>
              </a:spcBef>
              <a:spcAft>
                <a:spcPts val="0"/>
              </a:spcAft>
              <a:buSzPts val="1400"/>
              <a:buAutoNum type="arabicPeriod"/>
            </a:pPr>
            <a:r>
              <a:rPr lang="fr" b="1" dirty="0"/>
              <a:t>Mean Squared Error (MSE):</a:t>
            </a:r>
            <a:endParaRPr b="1" dirty="0"/>
          </a:p>
          <a:p>
            <a:pPr marL="914400" lvl="1" indent="-317500" algn="l" rtl="0">
              <a:lnSpc>
                <a:spcPct val="150000"/>
              </a:lnSpc>
              <a:spcBef>
                <a:spcPts val="0"/>
              </a:spcBef>
              <a:spcAft>
                <a:spcPts val="0"/>
              </a:spcAft>
              <a:buSzPts val="1400"/>
              <a:buChar char="○"/>
            </a:pPr>
            <a:r>
              <a:rPr lang="fr" b="1" dirty="0"/>
              <a:t>Interpretation:</a:t>
            </a:r>
            <a:r>
              <a:rPr lang="fr" dirty="0"/>
              <a:t> MSE measures the average of the squared differences between predicted and actual values. It penalizes larger errors more heavily due to the squaring operation.</a:t>
            </a:r>
            <a:endParaRPr dirty="0"/>
          </a:p>
          <a:p>
            <a:pPr marL="914400" lvl="1" indent="-317500" algn="l" rtl="0">
              <a:lnSpc>
                <a:spcPct val="150000"/>
              </a:lnSpc>
              <a:spcBef>
                <a:spcPts val="0"/>
              </a:spcBef>
              <a:spcAft>
                <a:spcPts val="0"/>
              </a:spcAft>
              <a:buSzPts val="1400"/>
              <a:buChar char="○"/>
            </a:pPr>
            <a:r>
              <a:rPr lang="fr" b="1" dirty="0"/>
              <a:t>Sensitivity:</a:t>
            </a:r>
            <a:r>
              <a:rPr lang="fr" dirty="0"/>
              <a:t> MSE is sensitive to outliers as larger errors contribute disproportionately to the overall value due to squaring.</a:t>
            </a:r>
            <a:endParaRPr dirty="0"/>
          </a:p>
        </p:txBody>
      </p:sp>
      <p:sp>
        <p:nvSpPr>
          <p:cNvPr id="282" name="Google Shape;282;p42"/>
          <p:cNvSpPr txBox="1"/>
          <p:nvPr/>
        </p:nvSpPr>
        <p:spPr>
          <a:xfrm>
            <a:off x="154514" y="-54000"/>
            <a:ext cx="6778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000" b="1" dirty="0">
                <a:solidFill>
                  <a:schemeClr val="dk2"/>
                </a:solidFill>
                <a:latin typeface="Nunito"/>
                <a:ea typeface="Nunito"/>
                <a:cs typeface="Nunito"/>
                <a:sym typeface="Nunito"/>
              </a:rPr>
              <a:t>Evaluation Metrics Interpretation </a:t>
            </a:r>
            <a:endParaRPr sz="3000" b="1" dirty="0">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673025" y="1233050"/>
            <a:ext cx="7284000" cy="291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sz="5800"/>
              <a:t>Thank You For Your Attention  </a:t>
            </a:r>
            <a:endParaRPr sz="58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3998"/>
            <a:ext cx="8912772" cy="4974182"/>
          </a:xfrm>
          <a:prstGeom prst="rect">
            <a:avLst/>
          </a:prstGeom>
        </p:spPr>
        <p:txBody>
          <a:bodyPr wrap="square">
            <a:spAutoFit/>
          </a:bodyPr>
          <a:lstStyle/>
          <a:p>
            <a:pPr lvl="0">
              <a:lnSpc>
                <a:spcPct val="115000"/>
              </a:lnSpc>
              <a:spcBef>
                <a:spcPts val="1400"/>
              </a:spcBef>
            </a:pPr>
            <a:r>
              <a:rPr lang="fr-FR" sz="1200" b="1" dirty="0">
                <a:solidFill>
                  <a:schemeClr val="bg2"/>
                </a:solidFill>
              </a:rPr>
              <a:t>Problématique : “un marocain qui ne sait rien de la langue chinoise et veut l’apprendre “</a:t>
            </a:r>
          </a:p>
          <a:p>
            <a:pPr marL="457200" lvl="0" indent="-298450">
              <a:lnSpc>
                <a:spcPct val="115000"/>
              </a:lnSpc>
              <a:spcBef>
                <a:spcPts val="1400"/>
              </a:spcBef>
              <a:buClr>
                <a:schemeClr val="dk1"/>
              </a:buClr>
              <a:buSzPts val="1100"/>
              <a:buAutoNum type="arabicPeriod"/>
            </a:pPr>
            <a:r>
              <a:rPr lang="fr-FR" sz="1200" b="1" dirty="0">
                <a:solidFill>
                  <a:schemeClr val="bg2"/>
                </a:solidFill>
              </a:rPr>
              <a:t>Apprentissage Supervisé :</a:t>
            </a:r>
          </a:p>
          <a:p>
            <a:pPr marL="914400" lvl="1" indent="-298450">
              <a:lnSpc>
                <a:spcPct val="115000"/>
              </a:lnSpc>
              <a:buClr>
                <a:schemeClr val="dk1"/>
              </a:buClr>
              <a:buSzPts val="1100"/>
              <a:buChar char="○"/>
            </a:pPr>
            <a:r>
              <a:rPr lang="fr-FR" sz="1200" b="1" dirty="0">
                <a:solidFill>
                  <a:schemeClr val="bg2"/>
                </a:solidFill>
              </a:rPr>
              <a:t>Analogie :</a:t>
            </a:r>
            <a:r>
              <a:rPr lang="fr-FR" sz="1200" dirty="0">
                <a:solidFill>
                  <a:schemeClr val="bg2"/>
                </a:solidFill>
              </a:rPr>
              <a:t> Imaginez que le Marocain a un tuteur chinois qui lui enseigne la langue. Le tuteur lui montre des exemples de phrases en chinois et lui dit comment les prononcer et les utiliser correctement.</a:t>
            </a:r>
          </a:p>
          <a:p>
            <a:pPr marL="914400" lvl="1" indent="-298450">
              <a:lnSpc>
                <a:spcPct val="115000"/>
              </a:lnSpc>
              <a:buClr>
                <a:schemeClr val="dk1"/>
              </a:buClr>
              <a:buSzPts val="1100"/>
              <a:buChar char="○"/>
            </a:pPr>
            <a:r>
              <a:rPr lang="fr-FR" sz="1200" b="1" dirty="0">
                <a:solidFill>
                  <a:schemeClr val="bg2"/>
                </a:solidFill>
              </a:rPr>
              <a:t>Parallèle avec ML :</a:t>
            </a:r>
            <a:r>
              <a:rPr lang="fr-FR" sz="1200" dirty="0">
                <a:solidFill>
                  <a:schemeClr val="bg2"/>
                </a:solidFill>
              </a:rPr>
              <a:t> L'apprentissage supervisé en ML consiste à entraîner un modèle sur un ensemble de données étiquetées, où le modèle apprend à faire des prédictions en se basant sur des exemples avec des étiquettes associées.</a:t>
            </a:r>
          </a:p>
          <a:p>
            <a:pPr marL="457200" lvl="0" indent="-298450">
              <a:lnSpc>
                <a:spcPct val="115000"/>
              </a:lnSpc>
              <a:buClr>
                <a:schemeClr val="dk1"/>
              </a:buClr>
              <a:buSzPts val="1100"/>
              <a:buAutoNum type="arabicPeriod"/>
            </a:pPr>
            <a:r>
              <a:rPr lang="fr-FR" sz="1200" b="1" dirty="0">
                <a:solidFill>
                  <a:schemeClr val="bg2"/>
                </a:solidFill>
              </a:rPr>
              <a:t>Apprentissage Non Supervisé :</a:t>
            </a:r>
          </a:p>
          <a:p>
            <a:pPr marL="914400" lvl="1" indent="-298450">
              <a:lnSpc>
                <a:spcPct val="115000"/>
              </a:lnSpc>
              <a:buClr>
                <a:schemeClr val="dk1"/>
              </a:buClr>
              <a:buSzPts val="1100"/>
              <a:buChar char="○"/>
            </a:pPr>
            <a:r>
              <a:rPr lang="fr-FR" sz="1200" b="1" dirty="0">
                <a:solidFill>
                  <a:schemeClr val="bg2"/>
                </a:solidFill>
              </a:rPr>
              <a:t>Analogie :</a:t>
            </a:r>
            <a:r>
              <a:rPr lang="fr-FR" sz="1200" dirty="0">
                <a:solidFill>
                  <a:schemeClr val="bg2"/>
                </a:solidFill>
              </a:rPr>
              <a:t> Le Marocain explore la Chine sans guide ni instruction spécifique. Il essaie de découvrir des schémas et des similitudes par lui-même en observant la langue, les coutumes, et l'environnement chinois.</a:t>
            </a:r>
          </a:p>
          <a:p>
            <a:pPr marL="914400" lvl="1" indent="-298450">
              <a:lnSpc>
                <a:spcPct val="115000"/>
              </a:lnSpc>
              <a:buClr>
                <a:schemeClr val="dk1"/>
              </a:buClr>
              <a:buSzPts val="1100"/>
              <a:buChar char="○"/>
            </a:pPr>
            <a:r>
              <a:rPr lang="fr-FR" sz="1200" b="1" dirty="0">
                <a:solidFill>
                  <a:schemeClr val="bg2"/>
                </a:solidFill>
              </a:rPr>
              <a:t>Parallèle avec ML :</a:t>
            </a:r>
            <a:r>
              <a:rPr lang="fr-FR" sz="1200" dirty="0">
                <a:solidFill>
                  <a:schemeClr val="bg2"/>
                </a:solidFill>
              </a:rPr>
              <a:t> L'apprentissage non supervisé en ML implique la découverte de structures intrinsèques dans les données sans étiquettes. Cela peut inclure la segmentation de données similaires, la détection de motifs, etc., sans la présence d'étiquettes explicites.</a:t>
            </a:r>
          </a:p>
          <a:p>
            <a:pPr marL="457200" lvl="0" indent="-298450">
              <a:lnSpc>
                <a:spcPct val="115000"/>
              </a:lnSpc>
              <a:buClr>
                <a:schemeClr val="dk1"/>
              </a:buClr>
              <a:buSzPts val="1100"/>
              <a:buAutoNum type="arabicPeriod"/>
            </a:pPr>
            <a:r>
              <a:rPr lang="fr-FR" sz="1200" b="1" dirty="0">
                <a:solidFill>
                  <a:schemeClr val="bg2"/>
                </a:solidFill>
              </a:rPr>
              <a:t>Apprentissage Renforcé :</a:t>
            </a:r>
          </a:p>
          <a:p>
            <a:pPr marL="914400" lvl="1" indent="-298450">
              <a:lnSpc>
                <a:spcPct val="115000"/>
              </a:lnSpc>
              <a:buClr>
                <a:schemeClr val="dk1"/>
              </a:buClr>
              <a:buSzPts val="1100"/>
              <a:buChar char="○"/>
            </a:pPr>
            <a:r>
              <a:rPr lang="fr-FR" sz="1200" b="1" dirty="0">
                <a:solidFill>
                  <a:schemeClr val="bg2"/>
                </a:solidFill>
              </a:rPr>
              <a:t>Analogie :</a:t>
            </a:r>
            <a:r>
              <a:rPr lang="fr-FR" sz="1200" dirty="0">
                <a:solidFill>
                  <a:schemeClr val="bg2"/>
                </a:solidFill>
              </a:rPr>
              <a:t> Le Marocain apprend le chinois en interagissant avec les locuteurs natifs et en ajustant son langage en fonction des réponses qu'il reçoit. Les erreurs et les succès sont utilisés pour affiner sa compréhension de la langue.</a:t>
            </a:r>
          </a:p>
          <a:p>
            <a:pPr marL="914400" lvl="1" indent="-298450">
              <a:lnSpc>
                <a:spcPct val="115000"/>
              </a:lnSpc>
              <a:buClr>
                <a:schemeClr val="dk1"/>
              </a:buClr>
              <a:buSzPts val="1100"/>
              <a:buChar char="○"/>
            </a:pPr>
            <a:r>
              <a:rPr lang="fr-FR" sz="1200" b="1" dirty="0">
                <a:solidFill>
                  <a:schemeClr val="bg2"/>
                </a:solidFill>
              </a:rPr>
              <a:t>Parallèle avec ML :</a:t>
            </a:r>
            <a:r>
              <a:rPr lang="fr-FR" sz="1200" dirty="0">
                <a:solidFill>
                  <a:schemeClr val="bg2"/>
                </a:solidFill>
              </a:rPr>
              <a:t> L'apprentissage renforcé en ML implique un agent qui prend des actions dans un environnement et reçoit des récompenses ou des sanctions en fonction de la qualité de ces actions. L'agent ajuste son comportement pour maximiser les récompenses au fil du temps.</a:t>
            </a:r>
          </a:p>
          <a:p>
            <a:pPr lvl="0">
              <a:spcBef>
                <a:spcPts val="1400"/>
              </a:spcBef>
            </a:pPr>
            <a:endParaRPr lang="fr-FR" sz="1050" dirty="0">
              <a:solidFill>
                <a:schemeClr val="bg2"/>
              </a:solidFill>
            </a:endParaRPr>
          </a:p>
        </p:txBody>
      </p:sp>
      <p:sp>
        <p:nvSpPr>
          <p:cNvPr id="7" name="Rectangle 6"/>
          <p:cNvSpPr/>
          <p:nvPr/>
        </p:nvSpPr>
        <p:spPr>
          <a:xfrm>
            <a:off x="204951" y="0"/>
            <a:ext cx="6721366" cy="553998"/>
          </a:xfrm>
          <a:prstGeom prst="rect">
            <a:avLst/>
          </a:prstGeom>
        </p:spPr>
        <p:txBody>
          <a:bodyPr wrap="square">
            <a:spAutoFit/>
          </a:bodyPr>
          <a:lstStyle/>
          <a:p>
            <a:pPr lvl="0"/>
            <a:r>
              <a:rPr lang="fr-FR" sz="3000" b="1" dirty="0" smtClean="0">
                <a:solidFill>
                  <a:srgbClr val="233A44"/>
                </a:solidFill>
                <a:latin typeface="Nunito"/>
                <a:ea typeface="Nunito"/>
                <a:cs typeface="Nunito"/>
                <a:sym typeface="Nunito"/>
              </a:rPr>
              <a:t>Notes </a:t>
            </a:r>
            <a:endParaRPr lang="fr-FR" sz="3000" b="1" dirty="0">
              <a:solidFill>
                <a:srgbClr val="233A44"/>
              </a:solidFill>
              <a:latin typeface="Nunito"/>
              <a:ea typeface="Nunito"/>
              <a:cs typeface="Nunito"/>
              <a:sym typeface="Nunito"/>
            </a:endParaRPr>
          </a:p>
        </p:txBody>
      </p:sp>
    </p:spTree>
    <p:extLst>
      <p:ext uri="{BB962C8B-B14F-4D97-AF65-F5344CB8AC3E}">
        <p14:creationId xmlns:p14="http://schemas.microsoft.com/office/powerpoint/2010/main" val="2736679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51" y="2686043"/>
            <a:ext cx="8939049" cy="2185727"/>
          </a:xfrm>
          <a:prstGeom prst="rect">
            <a:avLst/>
          </a:prstGeom>
        </p:spPr>
        <p:txBody>
          <a:bodyPr wrap="square">
            <a:spAutoFit/>
          </a:bodyPr>
          <a:lstStyle/>
          <a:p>
            <a:pPr lvl="0">
              <a:lnSpc>
                <a:spcPct val="115000"/>
              </a:lnSpc>
              <a:spcBef>
                <a:spcPts val="1400"/>
              </a:spcBef>
            </a:pPr>
            <a:r>
              <a:rPr lang="en-US" b="1" dirty="0">
                <a:solidFill>
                  <a:schemeClr val="bg2"/>
                </a:solidFill>
              </a:rPr>
              <a:t>Features</a:t>
            </a:r>
            <a:r>
              <a:rPr lang="en-US" dirty="0">
                <a:solidFill>
                  <a:schemeClr val="bg2"/>
                </a:solidFill>
              </a:rPr>
              <a:t> means what we know about an object. A feature is a characteristic of an object in form of a number, string, or other more complex form</a:t>
            </a:r>
          </a:p>
          <a:p>
            <a:pPr lvl="0">
              <a:lnSpc>
                <a:spcPct val="115000"/>
              </a:lnSpc>
              <a:spcBef>
                <a:spcPts val="1400"/>
              </a:spcBef>
            </a:pPr>
            <a:r>
              <a:rPr lang="en-US" b="1" dirty="0">
                <a:solidFill>
                  <a:schemeClr val="bg2"/>
                </a:solidFill>
              </a:rPr>
              <a:t>Target</a:t>
            </a:r>
            <a:r>
              <a:rPr lang="en-US" dirty="0">
                <a:solidFill>
                  <a:schemeClr val="bg2"/>
                </a:solidFill>
              </a:rPr>
              <a:t> is what we want to predict. That means, in training, you talk about a labeled data set because you know the target.</a:t>
            </a:r>
          </a:p>
          <a:p>
            <a:pPr lvl="0">
              <a:lnSpc>
                <a:spcPct val="115000"/>
              </a:lnSpc>
              <a:spcBef>
                <a:spcPts val="1400"/>
              </a:spcBef>
              <a:spcAft>
                <a:spcPts val="1400"/>
              </a:spcAft>
            </a:pPr>
            <a:r>
              <a:rPr lang="en-US" b="1" dirty="0">
                <a:solidFill>
                  <a:schemeClr val="bg2"/>
                </a:solidFill>
              </a:rPr>
              <a:t>Model</a:t>
            </a:r>
            <a:r>
              <a:rPr lang="en-US" dirty="0">
                <a:solidFill>
                  <a:schemeClr val="bg2"/>
                </a:solidFill>
              </a:rPr>
              <a:t> is the output artefact of a </a:t>
            </a:r>
            <a:r>
              <a:rPr lang="en-US" b="1" i="1" dirty="0">
                <a:solidFill>
                  <a:schemeClr val="bg2"/>
                </a:solidFill>
              </a:rPr>
              <a:t>training</a:t>
            </a:r>
            <a:r>
              <a:rPr lang="en-US" dirty="0">
                <a:solidFill>
                  <a:schemeClr val="bg2"/>
                </a:solidFill>
              </a:rPr>
              <a:t> that contains all the patterns learned from the trained examples. This output can be used later to make a </a:t>
            </a:r>
            <a:r>
              <a:rPr lang="en-US" b="1" i="1" dirty="0">
                <a:solidFill>
                  <a:schemeClr val="bg2"/>
                </a:solidFill>
              </a:rPr>
              <a:t>prediction</a:t>
            </a:r>
            <a:r>
              <a:rPr lang="en-US" dirty="0">
                <a:solidFill>
                  <a:schemeClr val="bg2"/>
                </a:solidFill>
              </a:rPr>
              <a:t> (try to output the target variable) based on features of an unknown object and the model itself.</a:t>
            </a:r>
            <a:endParaRPr lang="en-US" dirty="0">
              <a:solidFill>
                <a:schemeClr val="bg2"/>
              </a:solidFill>
            </a:endParaRPr>
          </a:p>
        </p:txBody>
      </p:sp>
      <p:sp>
        <p:nvSpPr>
          <p:cNvPr id="3" name="Rectangle 2"/>
          <p:cNvSpPr/>
          <p:nvPr/>
        </p:nvSpPr>
        <p:spPr>
          <a:xfrm>
            <a:off x="493986" y="736244"/>
            <a:ext cx="7924799" cy="1600438"/>
          </a:xfrm>
          <a:prstGeom prst="rect">
            <a:avLst/>
          </a:prstGeom>
        </p:spPr>
        <p:txBody>
          <a:bodyPr wrap="square">
            <a:spAutoFit/>
          </a:bodyPr>
          <a:lstStyle/>
          <a:p>
            <a:pPr lvl="0"/>
            <a:r>
              <a:rPr lang="fr-FR" dirty="0"/>
              <a:t>g(X) = Y </a:t>
            </a:r>
            <a:endParaRPr lang="fr-FR" dirty="0" smtClean="0"/>
          </a:p>
          <a:p>
            <a:pPr lvl="0"/>
            <a:endParaRPr lang="fr-MA" dirty="0"/>
          </a:p>
          <a:p>
            <a:pPr lvl="0"/>
            <a:endParaRPr lang="fr-FR" dirty="0"/>
          </a:p>
          <a:p>
            <a:pPr lvl="0"/>
            <a:r>
              <a:rPr lang="fr-FR" dirty="0"/>
              <a:t>g : model </a:t>
            </a:r>
          </a:p>
          <a:p>
            <a:pPr lvl="0"/>
            <a:r>
              <a:rPr lang="fr-FR" dirty="0"/>
              <a:t>X : </a:t>
            </a:r>
            <a:r>
              <a:rPr lang="fr-FR" dirty="0" smtClean="0"/>
              <a:t>Features </a:t>
            </a:r>
            <a:endParaRPr lang="fr-FR" dirty="0"/>
          </a:p>
          <a:p>
            <a:pPr lvl="0"/>
            <a:r>
              <a:rPr lang="fr-FR" dirty="0"/>
              <a:t>Y : </a:t>
            </a:r>
            <a:r>
              <a:rPr lang="fr-FR" dirty="0" smtClean="0"/>
              <a:t>Target </a:t>
            </a:r>
            <a:endParaRPr lang="fr-FR" dirty="0"/>
          </a:p>
          <a:p>
            <a:pPr lvl="0"/>
            <a:r>
              <a:rPr lang="fr-FR" dirty="0"/>
              <a:t>Y^ : Prediction </a:t>
            </a:r>
            <a:endParaRPr lang="fr-FR" dirty="0"/>
          </a:p>
        </p:txBody>
      </p:sp>
      <p:sp>
        <p:nvSpPr>
          <p:cNvPr id="4" name="Rectangle 3"/>
          <p:cNvSpPr/>
          <p:nvPr/>
        </p:nvSpPr>
        <p:spPr>
          <a:xfrm>
            <a:off x="204951" y="0"/>
            <a:ext cx="6721366" cy="553998"/>
          </a:xfrm>
          <a:prstGeom prst="rect">
            <a:avLst/>
          </a:prstGeom>
        </p:spPr>
        <p:txBody>
          <a:bodyPr wrap="square">
            <a:spAutoFit/>
          </a:bodyPr>
          <a:lstStyle/>
          <a:p>
            <a:pPr lvl="0"/>
            <a:r>
              <a:rPr lang="fr-FR" sz="3000" b="1" dirty="0" smtClean="0">
                <a:solidFill>
                  <a:srgbClr val="233A44"/>
                </a:solidFill>
                <a:latin typeface="Nunito"/>
                <a:ea typeface="Nunito"/>
                <a:cs typeface="Nunito"/>
                <a:sym typeface="Nunito"/>
              </a:rPr>
              <a:t>Notes </a:t>
            </a:r>
            <a:endParaRPr lang="fr-FR" sz="3000" b="1" dirty="0">
              <a:solidFill>
                <a:srgbClr val="233A44"/>
              </a:solidFill>
              <a:latin typeface="Nunito"/>
              <a:ea typeface="Nunito"/>
              <a:cs typeface="Nunito"/>
              <a:sym typeface="Nunito"/>
            </a:endParaRPr>
          </a:p>
        </p:txBody>
      </p:sp>
    </p:spTree>
    <p:extLst>
      <p:ext uri="{BB962C8B-B14F-4D97-AF65-F5344CB8AC3E}">
        <p14:creationId xmlns:p14="http://schemas.microsoft.com/office/powerpoint/2010/main" val="23639009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51" y="553998"/>
            <a:ext cx="8802414" cy="4379660"/>
          </a:xfrm>
          <a:prstGeom prst="rect">
            <a:avLst/>
          </a:prstGeom>
        </p:spPr>
        <p:txBody>
          <a:bodyPr wrap="square">
            <a:spAutoFit/>
          </a:bodyPr>
          <a:lstStyle/>
          <a:p>
            <a:pPr lvl="0">
              <a:buClr>
                <a:schemeClr val="dk1"/>
              </a:buClr>
              <a:buSzPts val="1100"/>
            </a:pPr>
            <a:r>
              <a:rPr lang="en-US" dirty="0">
                <a:solidFill>
                  <a:schemeClr val="bg2"/>
                </a:solidFill>
              </a:rPr>
              <a:t>step 1: 60% -20% -20% ( </a:t>
            </a:r>
            <a:r>
              <a:rPr lang="en-US" dirty="0" err="1" smtClean="0">
                <a:solidFill>
                  <a:schemeClr val="bg2"/>
                </a:solidFill>
              </a:rPr>
              <a:t>TrainingSet</a:t>
            </a:r>
            <a:r>
              <a:rPr lang="en-US" dirty="0" smtClean="0">
                <a:solidFill>
                  <a:schemeClr val="bg2"/>
                </a:solidFill>
              </a:rPr>
              <a:t> </a:t>
            </a:r>
            <a:r>
              <a:rPr lang="en-US" dirty="0">
                <a:solidFill>
                  <a:schemeClr val="bg2"/>
                </a:solidFill>
              </a:rPr>
              <a:t>, </a:t>
            </a:r>
            <a:r>
              <a:rPr lang="en-US" dirty="0" err="1" smtClean="0">
                <a:solidFill>
                  <a:schemeClr val="bg2"/>
                </a:solidFill>
              </a:rPr>
              <a:t>ValidationSet</a:t>
            </a:r>
            <a:r>
              <a:rPr lang="en-US" dirty="0" smtClean="0">
                <a:solidFill>
                  <a:schemeClr val="bg2"/>
                </a:solidFill>
              </a:rPr>
              <a:t> </a:t>
            </a:r>
            <a:r>
              <a:rPr lang="en-US" dirty="0">
                <a:solidFill>
                  <a:schemeClr val="bg2"/>
                </a:solidFill>
              </a:rPr>
              <a:t>,</a:t>
            </a:r>
            <a:r>
              <a:rPr lang="en-US" dirty="0" err="1" smtClean="0">
                <a:solidFill>
                  <a:schemeClr val="bg2"/>
                </a:solidFill>
              </a:rPr>
              <a:t>TestSet</a:t>
            </a:r>
            <a:r>
              <a:rPr lang="en-US" dirty="0" smtClean="0">
                <a:solidFill>
                  <a:schemeClr val="bg2"/>
                </a:solidFill>
              </a:rPr>
              <a:t>)                         </a:t>
            </a:r>
            <a:r>
              <a:rPr lang="en-US" dirty="0">
                <a:solidFill>
                  <a:schemeClr val="bg2"/>
                </a:solidFill>
              </a:rPr>
              <a:t>(SPLIT)</a:t>
            </a:r>
          </a:p>
          <a:p>
            <a:pPr lvl="0">
              <a:buClr>
                <a:schemeClr val="dk1"/>
              </a:buClr>
              <a:buSzPts val="1100"/>
            </a:pPr>
            <a:endParaRPr lang="en-US" dirty="0" smtClean="0">
              <a:solidFill>
                <a:schemeClr val="bg2"/>
              </a:solidFill>
            </a:endParaRPr>
          </a:p>
          <a:p>
            <a:pPr lvl="0">
              <a:buClr>
                <a:schemeClr val="dk1"/>
              </a:buClr>
              <a:buSzPts val="1100"/>
            </a:pPr>
            <a:r>
              <a:rPr lang="en-US" dirty="0" smtClean="0">
                <a:solidFill>
                  <a:schemeClr val="bg2"/>
                </a:solidFill>
              </a:rPr>
              <a:t>step </a:t>
            </a:r>
            <a:r>
              <a:rPr lang="en-US" dirty="0">
                <a:solidFill>
                  <a:schemeClr val="bg2"/>
                </a:solidFill>
              </a:rPr>
              <a:t>2: evaluating performance and comparing ( in the end we choose which model to adopt among many )</a:t>
            </a:r>
          </a:p>
          <a:p>
            <a:pPr lvl="0">
              <a:buClr>
                <a:schemeClr val="dk1"/>
              </a:buClr>
              <a:buSzPts val="1100"/>
            </a:pPr>
            <a:endParaRPr lang="en-US" dirty="0" smtClean="0">
              <a:solidFill>
                <a:schemeClr val="bg2"/>
              </a:solidFill>
            </a:endParaRPr>
          </a:p>
          <a:p>
            <a:pPr lvl="0">
              <a:buClr>
                <a:schemeClr val="dk1"/>
              </a:buClr>
              <a:buSzPts val="1100"/>
            </a:pPr>
            <a:r>
              <a:rPr lang="en-US" dirty="0" smtClean="0">
                <a:solidFill>
                  <a:schemeClr val="bg2"/>
                </a:solidFill>
              </a:rPr>
              <a:t>step </a:t>
            </a:r>
            <a:r>
              <a:rPr lang="en-US" dirty="0">
                <a:solidFill>
                  <a:schemeClr val="bg2"/>
                </a:solidFill>
              </a:rPr>
              <a:t>3: 80% -20% (TS+VS , </a:t>
            </a:r>
            <a:r>
              <a:rPr lang="en-US" dirty="0" err="1">
                <a:solidFill>
                  <a:schemeClr val="bg2"/>
                </a:solidFill>
              </a:rPr>
              <a:t>TeS</a:t>
            </a:r>
            <a:r>
              <a:rPr lang="en-US" dirty="0">
                <a:solidFill>
                  <a:schemeClr val="bg2"/>
                </a:solidFill>
              </a:rPr>
              <a:t>)      </a:t>
            </a:r>
          </a:p>
          <a:p>
            <a:pPr lvl="0">
              <a:buClr>
                <a:schemeClr val="dk1"/>
              </a:buClr>
              <a:buSzPts val="1100"/>
            </a:pPr>
            <a:endParaRPr lang="en-US" dirty="0" smtClean="0">
              <a:solidFill>
                <a:schemeClr val="bg2"/>
              </a:solidFill>
            </a:endParaRPr>
          </a:p>
          <a:p>
            <a:pPr lvl="0">
              <a:buClr>
                <a:schemeClr val="dk1"/>
              </a:buClr>
              <a:buSzPts val="1100"/>
            </a:pPr>
            <a:r>
              <a:rPr lang="en-US" dirty="0" smtClean="0">
                <a:solidFill>
                  <a:schemeClr val="bg2"/>
                </a:solidFill>
              </a:rPr>
              <a:t>step </a:t>
            </a:r>
            <a:r>
              <a:rPr lang="en-US" dirty="0">
                <a:solidFill>
                  <a:schemeClr val="bg2"/>
                </a:solidFill>
              </a:rPr>
              <a:t>4: Testing and final check ( for only the model we chose previously ) </a:t>
            </a:r>
            <a:endParaRPr lang="en-US" dirty="0" smtClean="0">
              <a:solidFill>
                <a:schemeClr val="bg2"/>
              </a:solidFill>
            </a:endParaRPr>
          </a:p>
          <a:p>
            <a:pPr lvl="0">
              <a:buClr>
                <a:schemeClr val="dk1"/>
              </a:buClr>
              <a:buSzPts val="1100"/>
            </a:pPr>
            <a:endParaRPr lang="en-US" dirty="0">
              <a:solidFill>
                <a:schemeClr val="bg2"/>
              </a:solidFill>
            </a:endParaRPr>
          </a:p>
          <a:p>
            <a:pPr marL="501650" lvl="0" indent="-342900">
              <a:lnSpc>
                <a:spcPct val="115000"/>
              </a:lnSpc>
              <a:spcBef>
                <a:spcPts val="1400"/>
              </a:spcBef>
              <a:buClr>
                <a:schemeClr val="bg2"/>
              </a:buClr>
              <a:buSzPts val="1100"/>
              <a:buFont typeface="+mj-lt"/>
              <a:buAutoNum type="arabicPeriod"/>
            </a:pPr>
            <a:r>
              <a:rPr lang="en-US" dirty="0" smtClean="0">
                <a:solidFill>
                  <a:schemeClr val="bg2"/>
                </a:solidFill>
              </a:rPr>
              <a:t>Split </a:t>
            </a:r>
            <a:r>
              <a:rPr lang="en-US" dirty="0">
                <a:solidFill>
                  <a:schemeClr val="bg2"/>
                </a:solidFill>
              </a:rPr>
              <a:t>datasets in training, validation, and test. E.g. 60%, 20% and 20% </a:t>
            </a:r>
            <a:r>
              <a:rPr lang="en-US" dirty="0" smtClean="0">
                <a:solidFill>
                  <a:schemeClr val="bg2"/>
                </a:solidFill>
              </a:rPr>
              <a:t>respectively</a:t>
            </a:r>
          </a:p>
          <a:p>
            <a:pPr marL="501650" lvl="0" indent="-342900">
              <a:lnSpc>
                <a:spcPct val="115000"/>
              </a:lnSpc>
              <a:spcBef>
                <a:spcPts val="1400"/>
              </a:spcBef>
              <a:buClr>
                <a:schemeClr val="bg2"/>
              </a:buClr>
              <a:buSzPts val="1100"/>
              <a:buFont typeface="+mj-lt"/>
              <a:buAutoNum type="arabicPeriod"/>
            </a:pPr>
            <a:r>
              <a:rPr lang="en-US" dirty="0" smtClean="0">
                <a:solidFill>
                  <a:schemeClr val="bg2"/>
                </a:solidFill>
              </a:rPr>
              <a:t>Train </a:t>
            </a:r>
            <a:r>
              <a:rPr lang="en-US" dirty="0">
                <a:solidFill>
                  <a:schemeClr val="bg2"/>
                </a:solidFill>
              </a:rPr>
              <a:t>the </a:t>
            </a:r>
            <a:r>
              <a:rPr lang="en-US" dirty="0" smtClean="0">
                <a:solidFill>
                  <a:schemeClr val="bg2"/>
                </a:solidFill>
              </a:rPr>
              <a:t>models</a:t>
            </a:r>
          </a:p>
          <a:p>
            <a:pPr marL="501650" lvl="0" indent="-342900">
              <a:lnSpc>
                <a:spcPct val="115000"/>
              </a:lnSpc>
              <a:spcBef>
                <a:spcPts val="1400"/>
              </a:spcBef>
              <a:buClr>
                <a:schemeClr val="bg2"/>
              </a:buClr>
              <a:buSzPts val="1100"/>
              <a:buFont typeface="+mj-lt"/>
              <a:buAutoNum type="arabicPeriod"/>
            </a:pPr>
            <a:r>
              <a:rPr lang="en-US" dirty="0" smtClean="0">
                <a:solidFill>
                  <a:schemeClr val="bg2"/>
                </a:solidFill>
              </a:rPr>
              <a:t>Evaluate </a:t>
            </a:r>
            <a:r>
              <a:rPr lang="en-US" dirty="0">
                <a:solidFill>
                  <a:schemeClr val="bg2"/>
                </a:solidFill>
              </a:rPr>
              <a:t>the </a:t>
            </a:r>
            <a:r>
              <a:rPr lang="en-US" dirty="0" smtClean="0">
                <a:solidFill>
                  <a:schemeClr val="bg2"/>
                </a:solidFill>
              </a:rPr>
              <a:t>models</a:t>
            </a:r>
          </a:p>
          <a:p>
            <a:pPr marL="501650" lvl="0" indent="-342900">
              <a:lnSpc>
                <a:spcPct val="115000"/>
              </a:lnSpc>
              <a:spcBef>
                <a:spcPts val="1400"/>
              </a:spcBef>
              <a:buClr>
                <a:schemeClr val="bg2"/>
              </a:buClr>
              <a:buSzPts val="1100"/>
              <a:buFont typeface="+mj-lt"/>
              <a:buAutoNum type="arabicPeriod"/>
            </a:pPr>
            <a:r>
              <a:rPr lang="en-US" dirty="0" smtClean="0">
                <a:solidFill>
                  <a:schemeClr val="bg2"/>
                </a:solidFill>
              </a:rPr>
              <a:t>Select </a:t>
            </a:r>
            <a:r>
              <a:rPr lang="en-US" dirty="0">
                <a:solidFill>
                  <a:schemeClr val="bg2"/>
                </a:solidFill>
              </a:rPr>
              <a:t>the best </a:t>
            </a:r>
            <a:r>
              <a:rPr lang="en-US" dirty="0" smtClean="0">
                <a:solidFill>
                  <a:schemeClr val="bg2"/>
                </a:solidFill>
              </a:rPr>
              <a:t>model</a:t>
            </a:r>
          </a:p>
          <a:p>
            <a:pPr marL="501650" lvl="0" indent="-342900">
              <a:lnSpc>
                <a:spcPct val="115000"/>
              </a:lnSpc>
              <a:spcBef>
                <a:spcPts val="1400"/>
              </a:spcBef>
              <a:buClr>
                <a:schemeClr val="bg2"/>
              </a:buClr>
              <a:buSzPts val="1100"/>
              <a:buFont typeface="+mj-lt"/>
              <a:buAutoNum type="arabicPeriod"/>
            </a:pPr>
            <a:r>
              <a:rPr lang="en-US" dirty="0" smtClean="0">
                <a:solidFill>
                  <a:schemeClr val="bg2"/>
                </a:solidFill>
              </a:rPr>
              <a:t>Apply </a:t>
            </a:r>
            <a:r>
              <a:rPr lang="en-US" dirty="0">
                <a:solidFill>
                  <a:schemeClr val="bg2"/>
                </a:solidFill>
              </a:rPr>
              <a:t>the best model to the test </a:t>
            </a:r>
            <a:r>
              <a:rPr lang="en-US" dirty="0" smtClean="0">
                <a:solidFill>
                  <a:schemeClr val="bg2"/>
                </a:solidFill>
              </a:rPr>
              <a:t>dataset</a:t>
            </a:r>
          </a:p>
          <a:p>
            <a:pPr marL="501650" lvl="0" indent="-342900">
              <a:lnSpc>
                <a:spcPct val="115000"/>
              </a:lnSpc>
              <a:spcBef>
                <a:spcPts val="1400"/>
              </a:spcBef>
              <a:buClr>
                <a:schemeClr val="bg2"/>
              </a:buClr>
              <a:buSzPts val="1100"/>
              <a:buFont typeface="+mj-lt"/>
              <a:buAutoNum type="arabicPeriod"/>
            </a:pPr>
            <a:r>
              <a:rPr lang="en-US" dirty="0" smtClean="0">
                <a:solidFill>
                  <a:schemeClr val="bg2"/>
                </a:solidFill>
              </a:rPr>
              <a:t>Compare </a:t>
            </a:r>
            <a:r>
              <a:rPr lang="en-US" dirty="0">
                <a:solidFill>
                  <a:schemeClr val="bg2"/>
                </a:solidFill>
              </a:rPr>
              <a:t>the performance metrics of validation and test</a:t>
            </a:r>
            <a:endParaRPr lang="en-US" dirty="0">
              <a:solidFill>
                <a:schemeClr val="bg2"/>
              </a:solidFill>
            </a:endParaRPr>
          </a:p>
        </p:txBody>
      </p:sp>
      <p:sp>
        <p:nvSpPr>
          <p:cNvPr id="3" name="Rectangle 2"/>
          <p:cNvSpPr/>
          <p:nvPr/>
        </p:nvSpPr>
        <p:spPr>
          <a:xfrm>
            <a:off x="204951" y="0"/>
            <a:ext cx="6721366" cy="553998"/>
          </a:xfrm>
          <a:prstGeom prst="rect">
            <a:avLst/>
          </a:prstGeom>
        </p:spPr>
        <p:txBody>
          <a:bodyPr wrap="square">
            <a:spAutoFit/>
          </a:bodyPr>
          <a:lstStyle/>
          <a:p>
            <a:pPr lvl="0"/>
            <a:r>
              <a:rPr lang="fr-FR" sz="3000" b="1" dirty="0" smtClean="0">
                <a:solidFill>
                  <a:srgbClr val="233A44"/>
                </a:solidFill>
                <a:latin typeface="Nunito"/>
                <a:ea typeface="Nunito"/>
                <a:cs typeface="Nunito"/>
                <a:sym typeface="Nunito"/>
              </a:rPr>
              <a:t>Notes </a:t>
            </a:r>
            <a:endParaRPr lang="fr-FR" sz="3000" b="1" dirty="0">
              <a:solidFill>
                <a:srgbClr val="233A44"/>
              </a:solidFill>
              <a:latin typeface="Nunito"/>
              <a:ea typeface="Nunito"/>
              <a:cs typeface="Nunito"/>
              <a:sym typeface="Nunito"/>
            </a:endParaRPr>
          </a:p>
        </p:txBody>
      </p:sp>
    </p:spTree>
    <p:extLst>
      <p:ext uri="{BB962C8B-B14F-4D97-AF65-F5344CB8AC3E}">
        <p14:creationId xmlns:p14="http://schemas.microsoft.com/office/powerpoint/2010/main" val="2468490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body" idx="1"/>
          </p:nvPr>
        </p:nvSpPr>
        <p:spPr>
          <a:xfrm>
            <a:off x="193825" y="1196925"/>
            <a:ext cx="8949900" cy="3823200"/>
          </a:xfrm>
          <a:prstGeom prst="rect">
            <a:avLst/>
          </a:prstGeom>
        </p:spPr>
        <p:txBody>
          <a:bodyPr spcFirstLastPara="1" wrap="square" lIns="91425" tIns="91425" rIns="91425" bIns="91425" anchor="t" anchorCtr="0">
            <a:noAutofit/>
          </a:bodyPr>
          <a:lstStyle/>
          <a:p>
            <a:pPr marL="457200" lvl="0" indent="-354012" algn="l" rtl="0">
              <a:lnSpc>
                <a:spcPct val="200000"/>
              </a:lnSpc>
              <a:spcBef>
                <a:spcPts val="0"/>
              </a:spcBef>
              <a:spcAft>
                <a:spcPts val="0"/>
              </a:spcAft>
              <a:buSzPts val="1975"/>
              <a:buChar char="●"/>
            </a:pPr>
            <a:r>
              <a:rPr lang="fr" sz="1975" b="1"/>
              <a:t>Business understanding:</a:t>
            </a:r>
            <a:r>
              <a:rPr lang="fr" sz="1975"/>
              <a:t> define a </a:t>
            </a:r>
            <a:r>
              <a:rPr lang="fr" sz="1975" i="1"/>
              <a:t>measurable</a:t>
            </a:r>
            <a:r>
              <a:rPr lang="fr" sz="1975"/>
              <a:t> goal. Ask: </a:t>
            </a:r>
            <a:r>
              <a:rPr lang="fr" sz="1975" u="sng"/>
              <a:t>do we need ML?</a:t>
            </a:r>
            <a:endParaRPr sz="1975" u="sng"/>
          </a:p>
          <a:p>
            <a:pPr marL="457200" lvl="0" indent="-354012" algn="l" rtl="0">
              <a:lnSpc>
                <a:spcPct val="200000"/>
              </a:lnSpc>
              <a:spcBef>
                <a:spcPts val="0"/>
              </a:spcBef>
              <a:spcAft>
                <a:spcPts val="0"/>
              </a:spcAft>
              <a:buSzPts val="1975"/>
              <a:buChar char="●"/>
            </a:pPr>
            <a:r>
              <a:rPr lang="fr" sz="1975" b="1"/>
              <a:t>Data understanding:</a:t>
            </a:r>
            <a:r>
              <a:rPr lang="fr" sz="1975"/>
              <a:t> </a:t>
            </a:r>
            <a:r>
              <a:rPr lang="fr" sz="1975" u="sng"/>
              <a:t>do we have the data?</a:t>
            </a:r>
            <a:r>
              <a:rPr lang="fr" sz="1975"/>
              <a:t>  </a:t>
            </a:r>
            <a:r>
              <a:rPr lang="fr" sz="1975" u="sng"/>
              <a:t>Is it good?</a:t>
            </a:r>
            <a:r>
              <a:rPr lang="fr" sz="1975"/>
              <a:t> </a:t>
            </a:r>
            <a:endParaRPr sz="1975"/>
          </a:p>
          <a:p>
            <a:pPr marL="457200" lvl="0" indent="-354012" algn="l" rtl="0">
              <a:lnSpc>
                <a:spcPct val="200000"/>
              </a:lnSpc>
              <a:spcBef>
                <a:spcPts val="0"/>
              </a:spcBef>
              <a:spcAft>
                <a:spcPts val="0"/>
              </a:spcAft>
              <a:buSzPts val="1975"/>
              <a:buChar char="●"/>
            </a:pPr>
            <a:r>
              <a:rPr lang="fr" sz="1975" b="1"/>
              <a:t>Data preparation:</a:t>
            </a:r>
            <a:r>
              <a:rPr lang="fr" sz="1975"/>
              <a:t> </a:t>
            </a:r>
            <a:r>
              <a:rPr lang="fr" sz="1975" i="1"/>
              <a:t>transform</a:t>
            </a:r>
            <a:r>
              <a:rPr lang="fr" sz="1975"/>
              <a:t> data into a table, so we can put it into ML </a:t>
            </a:r>
            <a:endParaRPr sz="1975"/>
          </a:p>
          <a:p>
            <a:pPr marL="457200" lvl="0" indent="-354012" algn="l" rtl="0">
              <a:lnSpc>
                <a:spcPct val="200000"/>
              </a:lnSpc>
              <a:spcBef>
                <a:spcPts val="0"/>
              </a:spcBef>
              <a:spcAft>
                <a:spcPts val="0"/>
              </a:spcAft>
              <a:buSzPts val="1975"/>
              <a:buChar char="●"/>
            </a:pPr>
            <a:r>
              <a:rPr lang="fr" sz="1975" b="1"/>
              <a:t>Modelling:</a:t>
            </a:r>
            <a:r>
              <a:rPr lang="fr" sz="1975"/>
              <a:t> to </a:t>
            </a:r>
            <a:r>
              <a:rPr lang="fr" sz="1975" i="1"/>
              <a:t>select</a:t>
            </a:r>
            <a:r>
              <a:rPr lang="fr" sz="1975"/>
              <a:t> the best model, use the validation set </a:t>
            </a:r>
            <a:endParaRPr sz="1975"/>
          </a:p>
          <a:p>
            <a:pPr marL="457200" lvl="0" indent="-354012" algn="l" rtl="0">
              <a:lnSpc>
                <a:spcPct val="200000"/>
              </a:lnSpc>
              <a:spcBef>
                <a:spcPts val="0"/>
              </a:spcBef>
              <a:spcAft>
                <a:spcPts val="0"/>
              </a:spcAft>
              <a:buSzPts val="1975"/>
              <a:buChar char="●"/>
            </a:pPr>
            <a:r>
              <a:rPr lang="fr" sz="1975" b="1"/>
              <a:t>Evaluation:</a:t>
            </a:r>
            <a:r>
              <a:rPr lang="fr" sz="1975"/>
              <a:t> </a:t>
            </a:r>
            <a:r>
              <a:rPr lang="fr" sz="1975" i="1"/>
              <a:t>validate</a:t>
            </a:r>
            <a:r>
              <a:rPr lang="fr" sz="1975"/>
              <a:t> that the goal is reached </a:t>
            </a:r>
            <a:endParaRPr sz="1975"/>
          </a:p>
          <a:p>
            <a:pPr marL="457200" lvl="0" indent="-354012" algn="l" rtl="0">
              <a:lnSpc>
                <a:spcPct val="200000"/>
              </a:lnSpc>
              <a:spcBef>
                <a:spcPts val="0"/>
              </a:spcBef>
              <a:spcAft>
                <a:spcPts val="0"/>
              </a:spcAft>
              <a:buSzPts val="1975"/>
              <a:buChar char="●"/>
            </a:pPr>
            <a:r>
              <a:rPr lang="fr" sz="1975" b="1"/>
              <a:t>Deployment:</a:t>
            </a:r>
            <a:r>
              <a:rPr lang="fr" sz="1975"/>
              <a:t> roll out to production to all the users </a:t>
            </a:r>
            <a:endParaRPr sz="1975"/>
          </a:p>
        </p:txBody>
      </p:sp>
      <p:sp>
        <p:nvSpPr>
          <p:cNvPr id="147" name="Google Shape;147;p16"/>
          <p:cNvSpPr txBox="1"/>
          <p:nvPr/>
        </p:nvSpPr>
        <p:spPr>
          <a:xfrm>
            <a:off x="2704875" y="266200"/>
            <a:ext cx="4602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3200" b="1">
                <a:solidFill>
                  <a:schemeClr val="dk2"/>
                </a:solidFill>
                <a:latin typeface="Nunito"/>
                <a:ea typeface="Nunito"/>
                <a:cs typeface="Nunito"/>
                <a:sym typeface="Nunito"/>
              </a:rPr>
              <a:t>Refresher : CRISP DM</a:t>
            </a:r>
            <a:endParaRPr sz="32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what is Machine Learning  ?</a:t>
            </a:r>
            <a:endParaRPr sz="5100" b="1">
              <a:solidFill>
                <a:schemeClr val="dk2"/>
              </a:solidFill>
              <a:latin typeface="Nunito"/>
              <a:ea typeface="Nunito"/>
              <a:cs typeface="Nunito"/>
              <a:sym typeface="Nunito"/>
            </a:endParaRPr>
          </a:p>
          <a:p>
            <a:pPr marL="0" lvl="0" indent="0" algn="l" rtl="0">
              <a:lnSpc>
                <a:spcPct val="150000"/>
              </a:lnSpc>
              <a:spcBef>
                <a:spcPts val="0"/>
              </a:spcBef>
              <a:spcAft>
                <a:spcPts val="0"/>
              </a:spcAft>
              <a:buNone/>
            </a:pP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p:cNvPicPr preferRelativeResize="0"/>
          <p:nvPr/>
        </p:nvPicPr>
        <p:blipFill rotWithShape="1">
          <a:blip r:embed="rId3">
            <a:alphaModFix/>
          </a:blip>
          <a:srcRect l="19771" r="22418" b="2553"/>
          <a:stretch/>
        </p:blipFill>
        <p:spPr>
          <a:xfrm>
            <a:off x="960500" y="269550"/>
            <a:ext cx="5313923" cy="4604399"/>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19"/>
          <p:cNvPicPr preferRelativeResize="0"/>
          <p:nvPr/>
        </p:nvPicPr>
        <p:blipFill>
          <a:blip r:embed="rId3">
            <a:alphaModFix/>
          </a:blip>
          <a:stretch>
            <a:fillRect/>
          </a:stretch>
        </p:blipFill>
        <p:spPr>
          <a:xfrm>
            <a:off x="408213" y="702975"/>
            <a:ext cx="8327575" cy="373755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0"/>
          <p:cNvSpPr txBox="1"/>
          <p:nvPr/>
        </p:nvSpPr>
        <p:spPr>
          <a:xfrm>
            <a:off x="342900" y="1133075"/>
            <a:ext cx="7113600" cy="340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Machine Learning  </a:t>
            </a:r>
            <a:endParaRPr sz="5100" b="1">
              <a:solidFill>
                <a:schemeClr val="dk2"/>
              </a:solidFill>
              <a:latin typeface="Nunito"/>
              <a:ea typeface="Nunito"/>
              <a:cs typeface="Nunito"/>
              <a:sym typeface="Nunito"/>
            </a:endParaRPr>
          </a:p>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vs </a:t>
            </a:r>
            <a:endParaRPr sz="5100" b="1">
              <a:solidFill>
                <a:schemeClr val="dk2"/>
              </a:solidFill>
              <a:latin typeface="Nunito"/>
              <a:ea typeface="Nunito"/>
              <a:cs typeface="Nunito"/>
              <a:sym typeface="Nunito"/>
            </a:endParaRPr>
          </a:p>
          <a:p>
            <a:pPr marL="0" lvl="0" indent="0" algn="l" rtl="0">
              <a:lnSpc>
                <a:spcPct val="150000"/>
              </a:lnSpc>
              <a:spcBef>
                <a:spcPts val="0"/>
              </a:spcBef>
              <a:spcAft>
                <a:spcPts val="0"/>
              </a:spcAft>
              <a:buNone/>
            </a:pPr>
            <a:r>
              <a:rPr lang="fr" sz="5100" b="1">
                <a:solidFill>
                  <a:schemeClr val="dk2"/>
                </a:solidFill>
                <a:latin typeface="Nunito"/>
                <a:ea typeface="Nunito"/>
                <a:cs typeface="Nunito"/>
                <a:sym typeface="Nunito"/>
              </a:rPr>
              <a:t>Rule Based Systems</a:t>
            </a:r>
            <a:r>
              <a:rPr lang="fr" sz="5000" b="1">
                <a:solidFill>
                  <a:schemeClr val="dk2"/>
                </a:solidFill>
                <a:latin typeface="Nunito"/>
                <a:ea typeface="Nunito"/>
                <a:cs typeface="Nunito"/>
                <a:sym typeface="Nunito"/>
              </a:rPr>
              <a:t> </a:t>
            </a:r>
            <a:endParaRPr sz="5000" b="1">
              <a:solidFill>
                <a:schemeClr val="dk2"/>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aphicFrame>
        <p:nvGraphicFramePr>
          <p:cNvPr id="172" name="Google Shape;172;p21"/>
          <p:cNvGraphicFramePr/>
          <p:nvPr/>
        </p:nvGraphicFramePr>
        <p:xfrm>
          <a:off x="440588" y="319875"/>
          <a:ext cx="8262825" cy="4267350"/>
        </p:xfrm>
        <a:graphic>
          <a:graphicData uri="http://schemas.openxmlformats.org/drawingml/2006/table">
            <a:tbl>
              <a:tblPr>
                <a:noFill/>
                <a:tableStyleId>{0805B4A5-1087-4B92-8292-9D934CD779BF}</a:tableStyleId>
              </a:tblPr>
              <a:tblGrid>
                <a:gridCol w="1286050">
                  <a:extLst>
                    <a:ext uri="{9D8B030D-6E8A-4147-A177-3AD203B41FA5}">
                      <a16:colId xmlns:a16="http://schemas.microsoft.com/office/drawing/2014/main" val="20000"/>
                    </a:ext>
                  </a:extLst>
                </a:gridCol>
                <a:gridCol w="3504450">
                  <a:extLst>
                    <a:ext uri="{9D8B030D-6E8A-4147-A177-3AD203B41FA5}">
                      <a16:colId xmlns:a16="http://schemas.microsoft.com/office/drawing/2014/main" val="20001"/>
                    </a:ext>
                  </a:extLst>
                </a:gridCol>
                <a:gridCol w="3472325">
                  <a:extLst>
                    <a:ext uri="{9D8B030D-6E8A-4147-A177-3AD203B41FA5}">
                      <a16:colId xmlns:a16="http://schemas.microsoft.com/office/drawing/2014/main" val="20002"/>
                    </a:ext>
                  </a:extLst>
                </a:gridCol>
              </a:tblGrid>
              <a:tr h="738975">
                <a:tc>
                  <a:txBody>
                    <a:bodyPr/>
                    <a:lstStyle/>
                    <a:p>
                      <a:pPr marL="0" lvl="0" indent="0" algn="ctr" rtl="0">
                        <a:lnSpc>
                          <a:spcPct val="115000"/>
                        </a:lnSpc>
                        <a:spcBef>
                          <a:spcPts val="0"/>
                        </a:spcBef>
                        <a:spcAft>
                          <a:spcPts val="0"/>
                        </a:spcAft>
                        <a:buNone/>
                      </a:pPr>
                      <a:r>
                        <a:rPr lang="fr" sz="1700" b="1"/>
                        <a:t>Aspect</a:t>
                      </a:r>
                      <a:endParaRPr sz="17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fr" sz="1700" b="1"/>
                        <a:t>Machine Learning (ML)</a:t>
                      </a:r>
                      <a:endParaRPr sz="17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fr" sz="1700" b="1"/>
                        <a:t>Rule-Based Systems</a:t>
                      </a:r>
                      <a:endParaRPr sz="1700" b="1"/>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176125">
                <a:tc>
                  <a:txBody>
                    <a:bodyPr/>
                    <a:lstStyle/>
                    <a:p>
                      <a:pPr marL="0" lvl="0" indent="0" algn="l" rtl="0">
                        <a:lnSpc>
                          <a:spcPct val="115000"/>
                        </a:lnSpc>
                        <a:spcBef>
                          <a:spcPts val="0"/>
                        </a:spcBef>
                        <a:spcAft>
                          <a:spcPts val="0"/>
                        </a:spcAft>
                        <a:buNone/>
                      </a:pPr>
                      <a:r>
                        <a:rPr lang="fr"/>
                        <a:t>Approach to Knowledge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a:t>Learn from data and examples, identifying patterns, relationships, and trends.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a:t>Operate on predefined rules and logic created by domain experts.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176125">
                <a:tc>
                  <a:txBody>
                    <a:bodyPr/>
                    <a:lstStyle/>
                    <a:p>
                      <a:pPr marL="0" lvl="0" indent="0" algn="l" rtl="0">
                        <a:lnSpc>
                          <a:spcPct val="115000"/>
                        </a:lnSpc>
                        <a:spcBef>
                          <a:spcPts val="0"/>
                        </a:spcBef>
                        <a:spcAft>
                          <a:spcPts val="0"/>
                        </a:spcAft>
                        <a:buNone/>
                      </a:pPr>
                      <a:r>
                        <a:rPr lang="fr"/>
                        <a:t>Adaptability</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a:t>Adaptive; can learn from new data and generalize patterns.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a:t>Static; requires manual modification of rules for updates.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1176125">
                <a:tc>
                  <a:txBody>
                    <a:bodyPr/>
                    <a:lstStyle/>
                    <a:p>
                      <a:pPr marL="0" lvl="0" indent="0" algn="l" rtl="0">
                        <a:lnSpc>
                          <a:spcPct val="115000"/>
                        </a:lnSpc>
                        <a:spcBef>
                          <a:spcPts val="0"/>
                        </a:spcBef>
                        <a:spcAft>
                          <a:spcPts val="0"/>
                        </a:spcAft>
                        <a:buNone/>
                      </a:pPr>
                      <a:r>
                        <a:rPr lang="fr"/>
                        <a:t>Handling Complexity</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a:t>Can handle complex patterns and relationships in large datasets.</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fr"/>
                        <a:t>Suitable for well-defined tasks; may struggle with complexity and ambiguity.</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1335</Words>
  <Application>Microsoft Office PowerPoint</Application>
  <PresentationFormat>Affichage à l'écran (16:9)</PresentationFormat>
  <Paragraphs>118</Paragraphs>
  <Slides>34</Slides>
  <Notes>32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34</vt:i4>
      </vt:variant>
    </vt:vector>
  </HeadingPairs>
  <TitlesOfParts>
    <vt:vector size="39" baseType="lpstr">
      <vt:lpstr>Times New Roman</vt:lpstr>
      <vt:lpstr>Arial</vt:lpstr>
      <vt:lpstr>Nunito</vt:lpstr>
      <vt:lpstr>Calibri</vt:lpstr>
      <vt:lpstr>Shift</vt:lpstr>
      <vt:lpstr>Machine Learning : 101</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 You For Your Attention  </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101</dc:title>
  <cp:lastModifiedBy>Lenovo</cp:lastModifiedBy>
  <cp:revision>2</cp:revision>
  <dcterms:modified xsi:type="dcterms:W3CDTF">2023-12-09T00:21:20Z</dcterms:modified>
</cp:coreProperties>
</file>